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.svg" ContentType="image/svg+xml"/>
  <Override PartName="/ppt/media/image5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5" r:id="rId4"/>
    <p:sldMasterId id="2147483657" r:id="rId5"/>
    <p:sldMasterId id="2147483659" r:id="rId6"/>
    <p:sldMasterId id="2147483661" r:id="rId7"/>
    <p:sldMasterId id="2147483678" r:id="rId8"/>
  </p:sldMasterIdLst>
  <p:notesMasterIdLst>
    <p:notesMasterId r:id="rId13"/>
  </p:notesMasterIdLst>
  <p:handoutMasterIdLst>
    <p:handoutMasterId r:id="rId75"/>
  </p:handoutMasterIdLst>
  <p:sldIdLst>
    <p:sldId id="1139" r:id="rId9"/>
    <p:sldId id="1127" r:id="rId10"/>
    <p:sldId id="464" r:id="rId11"/>
    <p:sldId id="547" r:id="rId12"/>
    <p:sldId id="552" r:id="rId14"/>
    <p:sldId id="558" r:id="rId15"/>
    <p:sldId id="557" r:id="rId16"/>
    <p:sldId id="551" r:id="rId17"/>
    <p:sldId id="554" r:id="rId18"/>
    <p:sldId id="1140" r:id="rId19"/>
    <p:sldId id="555" r:id="rId20"/>
    <p:sldId id="569" r:id="rId21"/>
    <p:sldId id="1081" r:id="rId22"/>
    <p:sldId id="1141" r:id="rId23"/>
    <p:sldId id="1142" r:id="rId24"/>
    <p:sldId id="549" r:id="rId25"/>
    <p:sldId id="490" r:id="rId26"/>
    <p:sldId id="1125" r:id="rId27"/>
    <p:sldId id="1143" r:id="rId28"/>
    <p:sldId id="1144" r:id="rId29"/>
    <p:sldId id="1133" r:id="rId30"/>
    <p:sldId id="562" r:id="rId31"/>
    <p:sldId id="564" r:id="rId32"/>
    <p:sldId id="563" r:id="rId33"/>
    <p:sldId id="1086" r:id="rId34"/>
    <p:sldId id="1085" r:id="rId35"/>
    <p:sldId id="1145" r:id="rId36"/>
    <p:sldId id="1134" r:id="rId37"/>
    <p:sldId id="565" r:id="rId38"/>
    <p:sldId id="566" r:id="rId39"/>
    <p:sldId id="1088" r:id="rId40"/>
    <p:sldId id="1089" r:id="rId41"/>
    <p:sldId id="1090" r:id="rId42"/>
    <p:sldId id="1091" r:id="rId43"/>
    <p:sldId id="1092" r:id="rId44"/>
    <p:sldId id="1093" r:id="rId45"/>
    <p:sldId id="1130" r:id="rId46"/>
    <p:sldId id="1135" r:id="rId47"/>
    <p:sldId id="1095" r:id="rId48"/>
    <p:sldId id="1110" r:id="rId49"/>
    <p:sldId id="1106" r:id="rId50"/>
    <p:sldId id="1108" r:id="rId51"/>
    <p:sldId id="1146" r:id="rId52"/>
    <p:sldId id="1136" r:id="rId53"/>
    <p:sldId id="479" r:id="rId54"/>
    <p:sldId id="1113" r:id="rId55"/>
    <p:sldId id="1111" r:id="rId56"/>
    <p:sldId id="1114" r:id="rId57"/>
    <p:sldId id="1112" r:id="rId58"/>
    <p:sldId id="1147" r:id="rId59"/>
    <p:sldId id="1148" r:id="rId60"/>
    <p:sldId id="1115" r:id="rId61"/>
    <p:sldId id="1116" r:id="rId62"/>
    <p:sldId id="1132" r:id="rId63"/>
    <p:sldId id="1137" r:id="rId64"/>
    <p:sldId id="1118" r:id="rId65"/>
    <p:sldId id="1119" r:id="rId66"/>
    <p:sldId id="1120" r:id="rId67"/>
    <p:sldId id="1121" r:id="rId68"/>
    <p:sldId id="1122" r:id="rId69"/>
    <p:sldId id="1149" r:id="rId70"/>
    <p:sldId id="1150" r:id="rId71"/>
    <p:sldId id="1153" r:id="rId72"/>
    <p:sldId id="1152" r:id="rId73"/>
    <p:sldId id="264" r:id="rId74"/>
  </p:sldIdLst>
  <p:sldSz cx="12192000" cy="6858000"/>
  <p:notesSz cx="6858000" cy="9144000"/>
  <p:custDataLst>
    <p:tags r:id="rId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0206"/>
    <a:srgbClr val="8A8A8A"/>
    <a:srgbClr val="AD2A26"/>
    <a:srgbClr val="4C5252"/>
    <a:srgbClr val="F9F9F9"/>
    <a:srgbClr val="48504F"/>
    <a:srgbClr val="AD2B26"/>
    <a:srgbClr val="49504F"/>
    <a:srgbClr val="B70006"/>
    <a:srgbClr val="FFF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61" autoAdjust="0"/>
    <p:restoredTop sz="92535" autoAdjust="0"/>
  </p:normalViewPr>
  <p:slideViewPr>
    <p:cSldViewPr snapToGrid="0">
      <p:cViewPr varScale="1">
        <p:scale>
          <a:sx n="114" d="100"/>
          <a:sy n="114" d="100"/>
        </p:scale>
        <p:origin x="800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9" Type="http://schemas.openxmlformats.org/officeDocument/2006/relationships/tags" Target="tags/tag6.xml"/><Relationship Id="rId78" Type="http://schemas.openxmlformats.org/officeDocument/2006/relationships/tableStyles" Target="tableStyles.xml"/><Relationship Id="rId77" Type="http://schemas.openxmlformats.org/officeDocument/2006/relationships/viewProps" Target="viewProps.xml"/><Relationship Id="rId76" Type="http://schemas.openxmlformats.org/officeDocument/2006/relationships/presProps" Target="presProps.xml"/><Relationship Id="rId75" Type="http://schemas.openxmlformats.org/officeDocument/2006/relationships/handoutMaster" Target="handoutMasters/handoutMaster1.xml"/><Relationship Id="rId74" Type="http://schemas.openxmlformats.org/officeDocument/2006/relationships/slide" Target="slides/slide6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60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0" Type="http://schemas.openxmlformats.org/officeDocument/2006/relationships/slide" Target="slides/slide51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0.xml"/><Relationship Id="rId58" Type="http://schemas.openxmlformats.org/officeDocument/2006/relationships/slide" Target="slides/slide49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人工智能有人翻译成仿智 </a:t>
            </a:r>
            <a:endParaRPr kumimoji="1" lang="en-US" altLang="zh-CN" dirty="0"/>
          </a:p>
          <a:p>
            <a:r>
              <a:rPr kumimoji="1" lang="zh-CN" altLang="en-US" dirty="0"/>
              <a:t>人工智能定义：是一个研究领域，像人一样、机器智能的综合与分析</a:t>
            </a:r>
            <a:endParaRPr kumimoji="1" lang="en-US" altLang="zh-CN" dirty="0"/>
          </a:p>
          <a:p>
            <a:r>
              <a:rPr kumimoji="1" lang="zh-CN" altLang="en-US" dirty="0"/>
              <a:t>人工智能研究目标：使用计算机来模拟或者代替人类</a:t>
            </a:r>
            <a:endParaRPr kumimoji="1" lang="en-US" altLang="zh-CN" dirty="0"/>
          </a:p>
          <a:p>
            <a:r>
              <a:rPr kumimoji="1" lang="zh-CN" altLang="en-US" dirty="0"/>
              <a:t>像人那样思考 像人那样理性思考   像人那样活动  像人那样合理系统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利用线性表达式，自动的从数据中获取规律，产生了模型。这就是机器学习、机器自动学习。</a:t>
            </a:r>
            <a:endParaRPr kumimoji="1" lang="en-US" altLang="zh-CN" dirty="0"/>
          </a:p>
          <a:p>
            <a:r>
              <a:rPr kumimoji="1" lang="zh-CN" altLang="en-US" dirty="0"/>
              <a:t>与规则有基于规则的学习有本质区别！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利用线性表达式，自动的从数据中获取规律，产生了模型。这就是机器学习、机器自动学习。</a:t>
            </a:r>
            <a:endParaRPr kumimoji="1" lang="en-US" altLang="zh-CN" dirty="0"/>
          </a:p>
          <a:p>
            <a:r>
              <a:rPr kumimoji="1" lang="zh-CN" altLang="en-US" dirty="0"/>
              <a:t>与规则有基于规则的学习有本质区别！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利用线性表达式，自动的从数据中获取规律，产生了模型。这就是机器学习、机器自动学习。</a:t>
            </a:r>
            <a:endParaRPr kumimoji="1" lang="en-US" altLang="zh-CN" dirty="0"/>
          </a:p>
          <a:p>
            <a:r>
              <a:rPr kumimoji="1" lang="zh-CN" altLang="en-US" dirty="0"/>
              <a:t>与规则有基于规则的学习有本质区别！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从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</a:rPr>
              <a:t>数据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中获取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</a:rPr>
              <a:t>规律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；来了一个新的数据，产生一个新的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</a:rPr>
              <a:t>预测；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kumimoji="1" lang="zh-CN" altLang="en-US" sz="1200" dirty="0">
                <a:solidFill>
                  <a:schemeClr val="accent2">
                    <a:lumMod val="75000"/>
                  </a:schemeClr>
                </a:solidFill>
              </a:rPr>
              <a:t>这个规律就是模型，可有理解成一个数学公式。</a:t>
            </a:r>
            <a:r>
              <a:rPr kumimoji="1" lang="en-US" altLang="zh-CN" sz="1200" dirty="0">
                <a:solidFill>
                  <a:schemeClr val="accent2">
                    <a:lumMod val="75000"/>
                  </a:schemeClr>
                </a:solidFill>
              </a:rPr>
              <a:t>y</a:t>
            </a:r>
            <a:r>
              <a:rPr kumimoji="1" lang="zh-CN" alt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kumimoji="1" lang="en-US" altLang="zh-CN" sz="1200" dirty="0">
                <a:solidFill>
                  <a:schemeClr val="accent2">
                    <a:lumMod val="75000"/>
                  </a:schemeClr>
                </a:solidFill>
              </a:rPr>
              <a:t>=</a:t>
            </a:r>
            <a:r>
              <a:rPr kumimoji="1" lang="zh-CN" alt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kumimoji="1" lang="en-US" altLang="zh-CN" sz="1200" dirty="0" err="1">
                <a:solidFill>
                  <a:schemeClr val="accent2">
                    <a:lumMod val="75000"/>
                  </a:schemeClr>
                </a:solidFill>
              </a:rPr>
              <a:t>kx</a:t>
            </a:r>
            <a:r>
              <a:rPr kumimoji="1" lang="zh-CN" alt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kumimoji="1" lang="en-US" altLang="zh-CN" sz="1200" dirty="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kumimoji="1" lang="zh-CN" alt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kumimoji="1" lang="en-US" altLang="zh-CN" sz="1200" dirty="0">
                <a:solidFill>
                  <a:schemeClr val="accent2">
                    <a:lumMod val="75000"/>
                  </a:schemeClr>
                </a:solidFill>
              </a:rPr>
              <a:t>b</a:t>
            </a:r>
            <a:r>
              <a:rPr kumimoji="1" lang="zh-CN" altLang="en-US" sz="1200" dirty="0">
                <a:solidFill>
                  <a:schemeClr val="accent2">
                    <a:lumMod val="75000"/>
                  </a:schemeClr>
                </a:solidFill>
              </a:rPr>
              <a:t> 这个数学公式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Roboto" panose="02000000000000000000" pitchFamily="2" charset="0"/>
              </a:rPr>
              <a:t>无人驾驶汽车通过摄像头、雷达、激光测距仪、传感器等对环境进行观测，获取到丰富的环境信息，然后通过深度强化学习模型中的</a:t>
            </a:r>
            <a:r>
              <a:rPr lang="en-GB" altLang="zh-CN" b="0" i="0" dirty="0">
                <a:effectLst/>
                <a:latin typeface="Roboto" panose="02000000000000000000" pitchFamily="2" charset="0"/>
              </a:rPr>
              <a:t>CNN</a:t>
            </a:r>
            <a:r>
              <a:rPr lang="zh-CN" altLang="en-GB" b="0" i="0" dirty="0">
                <a:effectLst/>
                <a:latin typeface="Roboto" panose="02000000000000000000" pitchFamily="2" charset="0"/>
              </a:rPr>
              <a:t>、</a:t>
            </a:r>
            <a:r>
              <a:rPr lang="en-GB" altLang="zh-CN" b="0" i="0" dirty="0">
                <a:effectLst/>
                <a:latin typeface="Roboto" panose="02000000000000000000" pitchFamily="2" charset="0"/>
              </a:rPr>
              <a:t>RNN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等对环境信息进行处理、抽象和转化，在结合强化学习算法框架预测出最应该执行的动作（是加速、减速、转向等），来实现自动驾驶</a:t>
            </a:r>
            <a:endParaRPr lang="zh-CN" altLang="en-US" b="0" i="0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Roboto" panose="02000000000000000000" pitchFamily="2" charset="0"/>
              </a:rPr>
              <a:t>当然，无人驾驶汽车每次执行的动作，都会让它到目的地的路程更短，即每次行动都会有相应奖励。</a:t>
            </a:r>
            <a:endParaRPr lang="zh-CN" altLang="en-US" b="0" i="0" dirty="0">
              <a:effectLst/>
              <a:latin typeface="Roboto" panose="02000000000000000000" pitchFamily="2" charset="0"/>
            </a:endParaRP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Roboto" panose="02000000000000000000" pitchFamily="2" charset="0"/>
              </a:rPr>
              <a:t>无人驾驶汽车通过摄像头、雷达、激光测距仪、传感器等对环境进行观测，获取到丰富的环境信息，然后通过深度强化学习模型中的</a:t>
            </a:r>
            <a:r>
              <a:rPr lang="en-GB" altLang="zh-CN" b="0" i="0" dirty="0">
                <a:effectLst/>
                <a:latin typeface="Roboto" panose="02000000000000000000" pitchFamily="2" charset="0"/>
              </a:rPr>
              <a:t>CNN</a:t>
            </a:r>
            <a:r>
              <a:rPr lang="zh-CN" altLang="en-GB" b="0" i="0" dirty="0">
                <a:effectLst/>
                <a:latin typeface="Roboto" panose="02000000000000000000" pitchFamily="2" charset="0"/>
              </a:rPr>
              <a:t>、</a:t>
            </a:r>
            <a:r>
              <a:rPr lang="en-GB" altLang="zh-CN" b="0" i="0" dirty="0">
                <a:effectLst/>
                <a:latin typeface="Roboto" panose="02000000000000000000" pitchFamily="2" charset="0"/>
              </a:rPr>
              <a:t>RNN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等对环境信息进行处理、抽象和转化，在结合强化学习算法框架预测出最应该执行的动作（是加速、减速、转向等），来实现自动驾驶</a:t>
            </a:r>
            <a:endParaRPr lang="zh-CN" altLang="en-US" b="0" i="0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Roboto" panose="02000000000000000000" pitchFamily="2" charset="0"/>
              </a:rPr>
              <a:t>当然，无人驾驶汽车每次执行的动作，都会让它到目的地的路程更短，即每次行动都会有相应奖励。</a:t>
            </a:r>
            <a:endParaRPr lang="zh-CN" altLang="en-US" b="0" i="0" dirty="0">
              <a:effectLst/>
              <a:latin typeface="Roboto" panose="02000000000000000000" pitchFamily="2" charset="0"/>
            </a:endParaRP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无监督学习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半监督学习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利用线性表达式，自动的从数据中获取规律，产生了模型。这就是机器学习、机器自动学习。</a:t>
            </a:r>
            <a:endParaRPr kumimoji="1" lang="en-US" altLang="zh-CN" dirty="0"/>
          </a:p>
          <a:p>
            <a:r>
              <a:rPr kumimoji="1" lang="zh-CN" altLang="en-US" dirty="0"/>
              <a:t>与规则有基于规则的学习有本质区别！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人工智能有人翻译成仿智 </a:t>
            </a:r>
            <a:endParaRPr kumimoji="1" lang="en-US" altLang="zh-CN" dirty="0"/>
          </a:p>
          <a:p>
            <a:r>
              <a:rPr kumimoji="1" lang="zh-CN" altLang="en-US" dirty="0"/>
              <a:t>人工智能定义：是一个研究领域，像人一样、机器智能的综合与分析</a:t>
            </a:r>
            <a:endParaRPr kumimoji="1" lang="en-US" altLang="zh-CN" dirty="0"/>
          </a:p>
          <a:p>
            <a:r>
              <a:rPr kumimoji="1" lang="zh-CN" altLang="en-US" dirty="0"/>
              <a:t>人工智能研究目标：使用计算机来模拟或者代替人类</a:t>
            </a:r>
            <a:endParaRPr kumimoji="1" lang="en-US" altLang="zh-CN" dirty="0"/>
          </a:p>
          <a:p>
            <a:r>
              <a:rPr kumimoji="1" lang="zh-CN" altLang="en-US" dirty="0"/>
              <a:t>像人那样思考 像人那样理性思考   像人那样活动  像人那样合理系统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利用线性表达式，自动的从数据中获取规律，产生了模型。这就是机器学习、机器自动学习。</a:t>
            </a:r>
            <a:endParaRPr kumimoji="1" lang="en-US" altLang="zh-CN" dirty="0"/>
          </a:p>
          <a:p>
            <a:r>
              <a:rPr kumimoji="1" lang="zh-CN" altLang="en-US" dirty="0"/>
              <a:t>与规则有基于规则的学习有本质区别！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利用线性表达式，自动的从数据中获取规律，产生了模型。这就是机器学习、机器自动学习。</a:t>
            </a:r>
            <a:endParaRPr kumimoji="1" lang="en-US" altLang="zh-CN" dirty="0"/>
          </a:p>
          <a:p>
            <a:r>
              <a:rPr kumimoji="1" lang="zh-CN" altLang="en-US" dirty="0"/>
              <a:t>与规则有基于规则的学习有本质区别！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9" Type="http://schemas.openxmlformats.org/officeDocument/2006/relationships/theme" Target="../theme/theme6.xml"/><Relationship Id="rId18" Type="http://schemas.openxmlformats.org/officeDocument/2006/relationships/image" Target="../media/image7.svg"/><Relationship Id="rId17" Type="http://schemas.openxmlformats.org/officeDocument/2006/relationships/image" Target="../media/image6.png"/><Relationship Id="rId16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  <a:endPara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多一句没有，少一句不行，用更短时间，教会更实用的技术！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libaba PuHuiTi" pitchFamily="18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libaba PuHuiTi" pitchFamily="18" charset="-122"/>
            </a:endParaRPr>
          </a:p>
        </p:txBody>
      </p:sp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9871" y="-85784"/>
            <a:ext cx="2666725" cy="11745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22.png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8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hyperlink" Target="https://scikit-learn.org/stable/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机器学习概述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学习方式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1504" y="1292883"/>
            <a:ext cx="8715451" cy="4995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Roboto" panose="02000000000000000000" pitchFamily="2" charset="0"/>
              </a:rPr>
              <a:t>基于模型的学习 </a:t>
            </a:r>
            <a:r>
              <a:rPr lang="en-US" altLang="zh-CN" dirty="0">
                <a:latin typeface="Roboto" panose="02000000000000000000" pitchFamily="2" charset="0"/>
              </a:rPr>
              <a:t>:</a:t>
            </a:r>
            <a:r>
              <a:rPr lang="zh-CN" altLang="en-US" dirty="0">
                <a:latin typeface="Roboto" panose="02000000000000000000" pitchFamily="2" charset="0"/>
              </a:rPr>
              <a:t>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</a:rPr>
              <a:t>从数据中自动学出规律 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Roboto" panose="02000000000000000000" pitchFamily="2" charset="0"/>
            </a:endParaRP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7276" y="1776239"/>
            <a:ext cx="6509847" cy="37888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学习方式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1504" y="1292883"/>
            <a:ext cx="8715451" cy="4995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Roboto" panose="02000000000000000000" pitchFamily="2" charset="0"/>
              </a:rPr>
              <a:t>基于模型的学习 </a:t>
            </a:r>
            <a:r>
              <a:rPr lang="en-US" altLang="zh-CN" dirty="0">
                <a:latin typeface="Roboto" panose="02000000000000000000" pitchFamily="2" charset="0"/>
              </a:rPr>
              <a:t>:</a:t>
            </a:r>
            <a:r>
              <a:rPr lang="zh-CN" altLang="en-US" dirty="0">
                <a:latin typeface="Roboto" panose="02000000000000000000" pitchFamily="2" charset="0"/>
              </a:rPr>
              <a:t>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</a:rPr>
              <a:t>房价预测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1431025" y="4165573"/>
            <a:ext cx="7813336" cy="2127071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595959"/>
                </a:solidFill>
              </a:rPr>
              <a:t>1</a:t>
            </a:r>
            <a:r>
              <a:rPr kumimoji="1" lang="zh-CN" altLang="en-US" sz="1600" dirty="0">
                <a:solidFill>
                  <a:srgbClr val="595959"/>
                </a:solidFill>
              </a:rPr>
              <a:t> 利用</a:t>
            </a:r>
            <a:r>
              <a:rPr kumimoji="1" lang="zh-CN" altLang="en-US" sz="1600" dirty="0">
                <a:solidFill>
                  <a:schemeClr val="accent2">
                    <a:lumMod val="75000"/>
                  </a:schemeClr>
                </a:solidFill>
              </a:rPr>
              <a:t>线性关系</a:t>
            </a:r>
            <a:r>
              <a:rPr kumimoji="1" lang="zh-CN" altLang="en-US" sz="1600" dirty="0">
                <a:solidFill>
                  <a:srgbClr val="595959"/>
                </a:solidFill>
              </a:rPr>
              <a:t>来模拟</a:t>
            </a:r>
            <a:r>
              <a:rPr kumimoji="1" lang="zh-CN" altLang="en-US" sz="1600" dirty="0">
                <a:solidFill>
                  <a:schemeClr val="accent2">
                    <a:lumMod val="75000"/>
                  </a:schemeClr>
                </a:solidFill>
              </a:rPr>
              <a:t>面积和房价</a:t>
            </a:r>
            <a:r>
              <a:rPr kumimoji="1" lang="zh-CN" altLang="en-US" sz="1600" dirty="0">
                <a:solidFill>
                  <a:srgbClr val="595959"/>
                </a:solidFill>
              </a:rPr>
              <a:t>之间的关系</a:t>
            </a:r>
            <a:endParaRPr kumimoji="1" lang="en-US" altLang="zh-CN" sz="1600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595959"/>
                </a:solidFill>
              </a:rPr>
              <a:t>       </a:t>
            </a:r>
            <a:r>
              <a:rPr kumimoji="1" lang="en-US" altLang="zh-CN" sz="1600" dirty="0" err="1">
                <a:solidFill>
                  <a:srgbClr val="595959"/>
                </a:solidFill>
              </a:rPr>
              <a:t>eg</a:t>
            </a:r>
            <a:r>
              <a:rPr kumimoji="1" lang="zh-CN" altLang="en-US" sz="1600" dirty="0">
                <a:solidFill>
                  <a:srgbClr val="595959"/>
                </a:solidFill>
              </a:rPr>
              <a:t>：让直线尽可能多的经过这些点，不能经过的点分布直线两侧</a:t>
            </a:r>
            <a:endParaRPr kumimoji="1" lang="en-US" altLang="zh-CN" sz="1600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595959"/>
                </a:solidFill>
              </a:rPr>
              <a:t>2</a:t>
            </a:r>
            <a:r>
              <a:rPr kumimoji="1" lang="zh-CN" altLang="en-US" sz="1600" dirty="0">
                <a:solidFill>
                  <a:srgbClr val="595959"/>
                </a:solidFill>
              </a:rPr>
              <a:t>机器学习模型</a:t>
            </a:r>
            <a:endParaRPr kumimoji="1" lang="en-US" altLang="zh-CN" sz="1600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595959"/>
                </a:solidFill>
              </a:rPr>
              <a:t>       </a:t>
            </a:r>
            <a:r>
              <a:rPr kumimoji="1" lang="en-US" altLang="zh-CN" sz="1600" dirty="0" err="1">
                <a:solidFill>
                  <a:srgbClr val="595959"/>
                </a:solidFill>
              </a:rPr>
              <a:t>eg</a:t>
            </a:r>
            <a:r>
              <a:rPr kumimoji="1" lang="zh-CN" altLang="en-US" sz="1600" dirty="0">
                <a:solidFill>
                  <a:srgbClr val="595959"/>
                </a:solidFill>
              </a:rPr>
              <a:t>：</a:t>
            </a:r>
            <a:r>
              <a:rPr kumimoji="1" lang="zh-CN" altLang="en-US" sz="1600" dirty="0">
                <a:solidFill>
                  <a:schemeClr val="accent2">
                    <a:lumMod val="75000"/>
                  </a:schemeClr>
                </a:solidFill>
              </a:rPr>
              <a:t>直线记成</a:t>
            </a:r>
            <a:r>
              <a:rPr kumimoji="1" lang="en-US" altLang="zh-CN" sz="1600" dirty="0">
                <a:solidFill>
                  <a:schemeClr val="accent2">
                    <a:lumMod val="75000"/>
                  </a:schemeClr>
                </a:solidFill>
              </a:rPr>
              <a:t>y</a:t>
            </a:r>
            <a:r>
              <a:rPr kumimoji="1" lang="zh-CN" altLang="en-US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accent2">
                    <a:lumMod val="75000"/>
                  </a:schemeClr>
                </a:solidFill>
              </a:rPr>
              <a:t>=</a:t>
            </a:r>
            <a:r>
              <a:rPr kumimoji="1" lang="zh-CN" altLang="en-US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accent2">
                    <a:lumMod val="75000"/>
                  </a:schemeClr>
                </a:solidFill>
              </a:rPr>
              <a:t>ax</a:t>
            </a:r>
            <a:r>
              <a:rPr kumimoji="1" lang="zh-CN" altLang="en-US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kumimoji="1" lang="zh-CN" altLang="en-US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accent2">
                    <a:lumMod val="75000"/>
                  </a:schemeClr>
                </a:solidFill>
              </a:rPr>
              <a:t>b</a:t>
            </a:r>
            <a:r>
              <a:rPr kumimoji="1" lang="zh-CN" altLang="en-US" sz="1600" dirty="0">
                <a:solidFill>
                  <a:schemeClr val="accent2">
                    <a:lumMod val="75000"/>
                  </a:schemeClr>
                </a:solidFill>
              </a:rPr>
              <a:t> 就是模型</a:t>
            </a:r>
            <a:r>
              <a:rPr kumimoji="1" lang="zh-CN" altLang="en-US" sz="1600" dirty="0">
                <a:solidFill>
                  <a:srgbClr val="595959"/>
                </a:solidFill>
              </a:rPr>
              <a:t>，其中 </a:t>
            </a:r>
            <a:r>
              <a:rPr kumimoji="1" lang="en-US" altLang="zh-CN" sz="1600" dirty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kumimoji="1" lang="zh-CN" altLang="en-US" sz="1600" dirty="0">
                <a:solidFill>
                  <a:schemeClr val="accent2">
                    <a:lumMod val="75000"/>
                  </a:schemeClr>
                </a:solidFill>
              </a:rPr>
              <a:t>、</a:t>
            </a:r>
            <a:r>
              <a:rPr kumimoji="1" lang="en-US" altLang="zh-CN" sz="1600" dirty="0">
                <a:solidFill>
                  <a:schemeClr val="accent2">
                    <a:lumMod val="75000"/>
                  </a:schemeClr>
                </a:solidFill>
              </a:rPr>
              <a:t>b</a:t>
            </a:r>
            <a:r>
              <a:rPr kumimoji="1" lang="zh-CN" altLang="en-US" sz="1600" dirty="0">
                <a:solidFill>
                  <a:srgbClr val="595959"/>
                </a:solidFill>
              </a:rPr>
              <a:t> 就是我们要训练的模型参数！</a:t>
            </a:r>
            <a:endParaRPr kumimoji="1" lang="en-US" altLang="zh-CN" sz="1600" dirty="0">
              <a:solidFill>
                <a:srgbClr val="595959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4954" y="1916977"/>
            <a:ext cx="9048581" cy="2124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283361" y="944633"/>
            <a:ext cx="43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人工智能</a:t>
            </a:r>
            <a:endParaRPr kumimoji="1"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83361" y="1875711"/>
            <a:ext cx="670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机器学习 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86125" y="181128"/>
            <a:ext cx="7036395" cy="761341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lvl="1" indent="0">
              <a:buNone/>
            </a:pPr>
            <a:endParaRPr kumimoji="1" lang="zh-CN" altLang="en-US" dirty="0"/>
          </a:p>
        </p:txBody>
      </p:sp>
      <p:sp>
        <p:nvSpPr>
          <p:cNvPr id="14" name="TextBox 6"/>
          <p:cNvSpPr txBox="1"/>
          <p:nvPr/>
        </p:nvSpPr>
        <p:spPr>
          <a:xfrm>
            <a:off x="4785793" y="2300575"/>
            <a:ext cx="7005155" cy="4262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Learning(ML)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：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机器自动学习，不是人为规则编程</a:t>
            </a:r>
            <a:endParaRPr lang="en-US" altLang="zh-CN" sz="1600" i="0" dirty="0">
              <a:solidFill>
                <a:schemeClr val="accent2">
                  <a:lumMod val="7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TextBox 6"/>
          <p:cNvSpPr txBox="1"/>
          <p:nvPr/>
        </p:nvSpPr>
        <p:spPr>
          <a:xfrm>
            <a:off x="4803438" y="1309874"/>
            <a:ext cx="6758020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>
                <a:solidFill>
                  <a:srgbClr val="AD2A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Artificial Intelligence</a:t>
            </a:r>
            <a:r>
              <a:rPr lang="en-US" altLang="zh-CN" sz="1600" dirty="0">
                <a:solidFill>
                  <a:srgbClr val="AD2A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(AI)</a:t>
            </a:r>
            <a:r>
              <a:rPr lang="zh-CN" altLang="en-US" sz="1600" dirty="0">
                <a:solidFill>
                  <a:srgbClr val="AD2A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：仿智，</a:t>
            </a:r>
            <a:r>
              <a:rPr kumimoji="1" lang="zh-CN" altLang="en-US" sz="1600" dirty="0"/>
              <a:t>使用计算机来模拟或者代替人类</a:t>
            </a:r>
            <a:endParaRPr kumimoji="1" lang="en-US" altLang="zh-CN" sz="1600" dirty="0"/>
          </a:p>
        </p:txBody>
      </p:sp>
      <p:sp>
        <p:nvSpPr>
          <p:cNvPr id="3" name="文本框 2"/>
          <p:cNvSpPr txBox="1"/>
          <p:nvPr/>
        </p:nvSpPr>
        <p:spPr>
          <a:xfrm>
            <a:off x="4301006" y="2914783"/>
            <a:ext cx="670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深度学习 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4785792" y="3311549"/>
            <a:ext cx="7005155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Deep Learning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(DL)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：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</a:rPr>
              <a:t>大脑仿生</a:t>
            </a:r>
            <a:r>
              <a:rPr lang="zh-CN" altLang="en-US" sz="1600" dirty="0">
                <a:latin typeface="Roboto" panose="02000000000000000000" pitchFamily="2" charset="0"/>
              </a:rPr>
              <a:t>，设计一层一层的神经元模拟万事万物</a:t>
            </a:r>
            <a:endParaRPr lang="en-US" altLang="zh-CN" sz="1600" i="0" dirty="0"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01006" y="3949087"/>
            <a:ext cx="670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AI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ML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DL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三者之间的关系 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4803438" y="4318419"/>
            <a:ext cx="7005155" cy="7964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机器学习是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实现人工智能的一种途径</a:t>
            </a:r>
            <a:endParaRPr lang="en-US" altLang="zh-CN" sz="16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深度学习是机器学习的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一种方法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发展而来的</a:t>
            </a:r>
            <a:endParaRPr lang="en-US" altLang="zh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01006" y="5299521"/>
            <a:ext cx="670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算法的学习方式有哪两种？ 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4803438" y="5700981"/>
            <a:ext cx="7005155" cy="7964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基于规则的学习</a:t>
            </a:r>
            <a:endParaRPr lang="en-US" altLang="zh-CN" sz="16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基于模型的学习</a:t>
            </a:r>
            <a:endParaRPr lang="en-US" altLang="zh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5" grpId="0"/>
      <p:bldP spid="8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321575" y="1175540"/>
            <a:ext cx="9214230" cy="517190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有关人工智能概念说法正确的？（多选）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77752" y="1825152"/>
            <a:ext cx="8163517" cy="2189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）实现人工智能的方法很多，其中机器学习是实现人工智能一种途径、一种方法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）广义上深度学习是从机器学习发展而来的，两者有区别还有联系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）深度学习方法是大脑仿生，深度学习方法从机器学习发展而来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）机器学习就是基于模型自动学习事物特征，而不是程序员手工的编写规则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）深度学习和机器学习都有各自的应用场景。在研究领域中要根据待解决的问题来选择合理的方法。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43657" y="5517321"/>
            <a:ext cx="3904685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AD2A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答案：</a:t>
            </a:r>
            <a:r>
              <a:rPr lang="en-US" altLang="zh-CN" sz="1600" b="1" dirty="0">
                <a:solidFill>
                  <a:srgbClr val="AD2A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ABCDE</a:t>
            </a:r>
            <a:endParaRPr lang="zh-CN" altLang="en-US" sz="1600" b="1" dirty="0">
              <a:solidFill>
                <a:srgbClr val="AD2A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4" name="图片 13" descr="01 (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5900" y="5174812"/>
            <a:ext cx="1481455" cy="1481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"/>
            <a:ext cx="6255100" cy="637252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人工智能三大概念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人工智能（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AI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）、机器学习（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ML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）和深度学习（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DL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机器学习的应用领域和发展史</a:t>
            </a:r>
            <a:endParaRPr lang="en-US" altLang="zh-CN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机器学习常用术语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样本、特征、标签、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训练集和测试集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机器学习算法分类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有监督学习、无监督学习、半监督、强化学习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机器学习建模流程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特征工程概念入门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特征工程、特征工程子领域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模型拟合问题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机器学习开发环境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06704" y="1323423"/>
            <a:ext cx="5889026" cy="3644503"/>
          </a:xfrm>
        </p:spPr>
        <p:txBody>
          <a:bodyPr anchor="t"/>
          <a:lstStyle/>
          <a:p>
            <a:pPr marL="0" indent="0">
              <a:buNone/>
            </a:pP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了解机器学习的应用领域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了解人工智能的发展史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能说出机器学习发展三要素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机器学习的应用领域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5445" y="1517939"/>
            <a:ext cx="8318500" cy="4597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机器学习发展史</a:t>
            </a:r>
            <a:endParaRPr kumimoji="1" lang="zh-CN" altLang="en-US" dirty="0"/>
          </a:p>
        </p:txBody>
      </p:sp>
      <p:sp>
        <p:nvSpPr>
          <p:cNvPr id="5" name="弧 2"/>
          <p:cNvSpPr/>
          <p:nvPr/>
        </p:nvSpPr>
        <p:spPr>
          <a:xfrm rot="5400000">
            <a:off x="265525" y="1803518"/>
            <a:ext cx="4567847" cy="3969910"/>
          </a:xfrm>
          <a:custGeom>
            <a:avLst/>
            <a:gdLst>
              <a:gd name="connsiteX0" fmla="*/ 4110647 w 8221294"/>
              <a:gd name="connsiteY0" fmla="*/ 0 h 7939820"/>
              <a:gd name="connsiteX1" fmla="*/ 8221294 w 8221294"/>
              <a:gd name="connsiteY1" fmla="*/ 3969910 h 7939820"/>
              <a:gd name="connsiteX2" fmla="*/ 4110647 w 8221294"/>
              <a:gd name="connsiteY2" fmla="*/ 3969910 h 7939820"/>
              <a:gd name="connsiteX3" fmla="*/ 4110647 w 8221294"/>
              <a:gd name="connsiteY3" fmla="*/ 0 h 7939820"/>
              <a:gd name="connsiteX0-1" fmla="*/ 4110647 w 8221294"/>
              <a:gd name="connsiteY0-2" fmla="*/ 0 h 7939820"/>
              <a:gd name="connsiteX1-3" fmla="*/ 8221294 w 8221294"/>
              <a:gd name="connsiteY1-4" fmla="*/ 3969910 h 7939820"/>
              <a:gd name="connsiteX0-5" fmla="*/ 457200 w 4567847"/>
              <a:gd name="connsiteY0-6" fmla="*/ 0 h 3969910"/>
              <a:gd name="connsiteX1-7" fmla="*/ 4567847 w 4567847"/>
              <a:gd name="connsiteY1-8" fmla="*/ 3969910 h 3969910"/>
              <a:gd name="connsiteX2-9" fmla="*/ 457200 w 4567847"/>
              <a:gd name="connsiteY2-10" fmla="*/ 3969910 h 3969910"/>
              <a:gd name="connsiteX3-11" fmla="*/ 457200 w 4567847"/>
              <a:gd name="connsiteY3-12" fmla="*/ 0 h 3969910"/>
              <a:gd name="connsiteX0-13" fmla="*/ 0 w 4567847"/>
              <a:gd name="connsiteY0-14" fmla="*/ 26894 h 3969910"/>
              <a:gd name="connsiteX1-15" fmla="*/ 4567847 w 4567847"/>
              <a:gd name="connsiteY1-16" fmla="*/ 3969910 h 3969910"/>
              <a:gd name="connsiteX0-17" fmla="*/ 457200 w 4567847"/>
              <a:gd name="connsiteY0-18" fmla="*/ 0 h 3969910"/>
              <a:gd name="connsiteX1-19" fmla="*/ 4567847 w 4567847"/>
              <a:gd name="connsiteY1-20" fmla="*/ 3969910 h 3969910"/>
              <a:gd name="connsiteX2-21" fmla="*/ 457200 w 4567847"/>
              <a:gd name="connsiteY2-22" fmla="*/ 3969910 h 3969910"/>
              <a:gd name="connsiteX3-23" fmla="*/ 457200 w 4567847"/>
              <a:gd name="connsiteY3-24" fmla="*/ 0 h 3969910"/>
              <a:gd name="connsiteX0-25" fmla="*/ 0 w 4567847"/>
              <a:gd name="connsiteY0-26" fmla="*/ 26894 h 3969910"/>
              <a:gd name="connsiteX1-27" fmla="*/ 4567847 w 4567847"/>
              <a:gd name="connsiteY1-28" fmla="*/ 3969910 h 39699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4567847" h="3969910" stroke="0" extrusionOk="0">
                <a:moveTo>
                  <a:pt x="457200" y="0"/>
                </a:moveTo>
                <a:cubicBezTo>
                  <a:pt x="2727448" y="0"/>
                  <a:pt x="4567847" y="1777389"/>
                  <a:pt x="4567847" y="3969910"/>
                </a:cubicBezTo>
                <a:lnTo>
                  <a:pt x="457200" y="3969910"/>
                </a:lnTo>
                <a:lnTo>
                  <a:pt x="457200" y="0"/>
                </a:lnTo>
                <a:close/>
              </a:path>
              <a:path w="4567847" h="3969910" fill="none">
                <a:moveTo>
                  <a:pt x="0" y="26894"/>
                </a:moveTo>
                <a:cubicBezTo>
                  <a:pt x="2861920" y="-215154"/>
                  <a:pt x="4567847" y="1777389"/>
                  <a:pt x="4567847" y="3969910"/>
                </a:cubicBezTo>
              </a:path>
            </a:pathLst>
          </a:custGeom>
          <a:ln w="222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三角形 5"/>
          <p:cNvSpPr/>
          <p:nvPr/>
        </p:nvSpPr>
        <p:spPr>
          <a:xfrm>
            <a:off x="4430621" y="1333376"/>
            <a:ext cx="190585" cy="24329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38097" y="5265170"/>
            <a:ext cx="82803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专家系统占主导</a:t>
            </a:r>
            <a:endParaRPr lang="en-US" altLang="zh-CN" sz="1600" dirty="0">
              <a:solidFill>
                <a:srgbClr val="40404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Arial" panose="020B0604020202020204" pitchFamily="34" charset="0"/>
            </a:endParaRPr>
          </a:p>
          <a:p>
            <a:pPr algn="l"/>
            <a:r>
              <a:rPr lang="en-US" altLang="zh-CN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1950</a:t>
            </a:r>
            <a:r>
              <a:rPr lang="zh-CN" altLang="en-US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：图灵设计国际象棋程序</a:t>
            </a:r>
            <a:endParaRPr lang="zh-CN" altLang="en-US" sz="16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1962</a:t>
            </a:r>
            <a:r>
              <a:rPr lang="zh-CN" altLang="en-US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：</a:t>
            </a:r>
            <a:r>
              <a:rPr lang="en-GB" altLang="zh-CN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IBM Arthur Samuel </a:t>
            </a:r>
            <a:r>
              <a:rPr lang="zh-CN" altLang="en-US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的跳棋程序战胜人类高手（人工智能第一次浪潮）</a:t>
            </a:r>
            <a:endParaRPr lang="zh-CN" altLang="en-US" sz="16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8" name="文本框 39"/>
          <p:cNvSpPr txBox="1">
            <a:spLocks noChangeArrowheads="1"/>
          </p:cNvSpPr>
          <p:nvPr/>
        </p:nvSpPr>
        <p:spPr bwMode="auto">
          <a:xfrm>
            <a:off x="3985343" y="4256956"/>
            <a:ext cx="5794281" cy="82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仿宋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主要用统计模型解决问题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1993</a:t>
            </a:r>
            <a:r>
              <a:rPr lang="zh-CN" altLang="en-GB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：</a:t>
            </a:r>
            <a:r>
              <a:rPr lang="en-GB" altLang="zh-CN" sz="14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Vapnik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提出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SVM</a:t>
            </a:r>
            <a:endParaRPr lang="en-GB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1997</a:t>
            </a:r>
            <a:r>
              <a:rPr lang="zh-CN" altLang="en-GB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：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IBM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深蓝战胜卡斯帕罗夫（人工智能第二次浪潮）</a:t>
            </a:r>
            <a:endParaRPr lang="zh-CN" altLang="en-US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9" name="文本框 41"/>
          <p:cNvSpPr txBox="1">
            <a:spLocks noChangeArrowheads="1"/>
          </p:cNvSpPr>
          <p:nvPr/>
        </p:nvSpPr>
        <p:spPr bwMode="auto">
          <a:xfrm>
            <a:off x="4502452" y="3022626"/>
            <a:ext cx="6894099" cy="82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仿宋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buNone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神经网络、深度学习流派</a:t>
            </a:r>
            <a:endParaRPr lang="zh-CN" altLang="en-US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sz="1400" dirty="0">
                <a:solidFill>
                  <a:srgbClr val="333333"/>
                </a:solidFill>
                <a:latin typeface="Open Sans" panose="020B0606030504020204" pitchFamily="34" charset="0"/>
              </a:rPr>
              <a:t>2012</a:t>
            </a:r>
            <a:r>
              <a:rPr lang="zh-CN" altLang="en-US" sz="1400" dirty="0">
                <a:solidFill>
                  <a:srgbClr val="333333"/>
                </a:solidFill>
                <a:latin typeface="Open Sans" panose="020B0606030504020204" pitchFamily="34" charset="0"/>
              </a:rPr>
              <a:t>： </a:t>
            </a:r>
            <a:r>
              <a:rPr lang="en-GB" altLang="zh-CN" sz="12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AlexNet</a:t>
            </a: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深度学习的开山之作</a:t>
            </a:r>
            <a:endParaRPr lang="en-US" altLang="zh-CN" sz="12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2016</a:t>
            </a:r>
            <a:r>
              <a:rPr lang="zh-CN" altLang="en-GB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：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Google </a:t>
            </a:r>
            <a:r>
              <a:rPr lang="en-GB" altLang="zh-CN" sz="14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AlphaGO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战胜李世石（人工智能第三次浪潮）</a:t>
            </a:r>
            <a:endParaRPr lang="zh-CN" altLang="en-US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0" name="文本框 43"/>
          <p:cNvSpPr txBox="1">
            <a:spLocks noChangeArrowheads="1"/>
          </p:cNvSpPr>
          <p:nvPr/>
        </p:nvSpPr>
        <p:spPr bwMode="auto">
          <a:xfrm>
            <a:off x="4722174" y="1645125"/>
            <a:ext cx="7176630" cy="122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仿宋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大规模预训练模型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Arial" panose="020B0604020202020204" pitchFamily="34" charset="0"/>
            </a:endParaRPr>
          </a:p>
          <a:p>
            <a:pPr>
              <a:buNone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2017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年</a:t>
            </a:r>
            <a:r>
              <a:rPr lang="zh-CN" altLang="en-US" sz="16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，自然语言处理</a:t>
            </a:r>
            <a:r>
              <a:rPr lang="en-US" altLang="zh-CN" sz="16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NLP</a:t>
            </a:r>
            <a:r>
              <a:rPr lang="zh-CN" altLang="en-US" sz="16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的</a:t>
            </a:r>
            <a:r>
              <a:rPr lang="en-US" altLang="zh-CN" sz="16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Transformer</a:t>
            </a:r>
            <a:r>
              <a:rPr lang="zh-CN" altLang="en-US" sz="16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框架出现</a:t>
            </a:r>
            <a:endParaRPr lang="en-US" altLang="zh-CN" sz="1600" dirty="0">
              <a:solidFill>
                <a:srgbClr val="40404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Arial" panose="020B0604020202020204" pitchFamily="34" charset="0"/>
            </a:endParaRPr>
          </a:p>
          <a:p>
            <a:pPr>
              <a:buNone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2018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年，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Bert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GPT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的出现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Arial" panose="020B0604020202020204" pitchFamily="34" charset="0"/>
            </a:endParaRPr>
          </a:p>
          <a:p>
            <a:pPr>
              <a:buNone/>
            </a:pPr>
            <a:r>
              <a:rPr lang="en-US" altLang="zh-CN" sz="16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2022</a:t>
            </a:r>
            <a:r>
              <a:rPr lang="zh-CN" altLang="en-US" sz="16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年，</a:t>
            </a:r>
            <a:r>
              <a:rPr lang="en-US" altLang="zh-CN" sz="1600" dirty="0" err="1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chatGPT</a:t>
            </a:r>
            <a:r>
              <a:rPr lang="zh-CN" altLang="en-US" sz="16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的出现，进入到大模型</a:t>
            </a:r>
            <a:r>
              <a:rPr lang="en-US" altLang="zh-CN" sz="16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AIGC</a:t>
            </a:r>
            <a:r>
              <a:rPr lang="zh-CN" altLang="en-US" sz="16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发展的阶段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Arial" panose="020B0604020202020204" pitchFamily="34" charset="0"/>
            </a:endParaRPr>
          </a:p>
        </p:txBody>
      </p:sp>
      <p:sp>
        <p:nvSpPr>
          <p:cNvPr id="12" name="矩形: 圆角 48"/>
          <p:cNvSpPr>
            <a:spLocks noChangeArrowheads="1"/>
          </p:cNvSpPr>
          <p:nvPr/>
        </p:nvSpPr>
        <p:spPr bwMode="auto">
          <a:xfrm>
            <a:off x="2501528" y="2026303"/>
            <a:ext cx="1872000" cy="503999"/>
          </a:xfrm>
          <a:prstGeom prst="roundRect">
            <a:avLst>
              <a:gd name="adj" fmla="val 50000"/>
            </a:avLst>
          </a:prstGeom>
          <a:solidFill>
            <a:srgbClr val="AD2A26"/>
          </a:solidFill>
          <a:ln w="381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仿宋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大规模预训练模型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2017-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至今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4470213" y="2188652"/>
            <a:ext cx="155276" cy="157072"/>
          </a:xfrm>
          <a:prstGeom prst="ellipse">
            <a:avLst/>
          </a:prstGeom>
          <a:solidFill>
            <a:srgbClr val="AD2A26"/>
          </a:solidFill>
          <a:ln w="28575" cap="flat">
            <a:noFill/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6" name="矩形: 圆角 48"/>
          <p:cNvSpPr>
            <a:spLocks noChangeArrowheads="1"/>
          </p:cNvSpPr>
          <p:nvPr/>
        </p:nvSpPr>
        <p:spPr bwMode="auto">
          <a:xfrm>
            <a:off x="2264447" y="3069366"/>
            <a:ext cx="1872000" cy="503999"/>
          </a:xfrm>
          <a:prstGeom prst="roundRect">
            <a:avLst>
              <a:gd name="adj" fmla="val 50000"/>
            </a:avLst>
          </a:prstGeom>
          <a:solidFill>
            <a:srgbClr val="4C5252"/>
          </a:solidFill>
          <a:ln w="381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仿宋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神经网络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21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世纪初期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8" name="Oval 12"/>
          <p:cNvSpPr>
            <a:spLocks noChangeArrowheads="1"/>
          </p:cNvSpPr>
          <p:nvPr/>
        </p:nvSpPr>
        <p:spPr bwMode="auto">
          <a:xfrm>
            <a:off x="4251233" y="3261931"/>
            <a:ext cx="155276" cy="157072"/>
          </a:xfrm>
          <a:prstGeom prst="ellipse">
            <a:avLst/>
          </a:prstGeom>
          <a:solidFill>
            <a:srgbClr val="4C5252"/>
          </a:solidFill>
          <a:ln w="28575" cap="flat">
            <a:noFill/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0" name="矩形: 圆角 48"/>
          <p:cNvSpPr>
            <a:spLocks noChangeArrowheads="1"/>
          </p:cNvSpPr>
          <p:nvPr/>
        </p:nvSpPr>
        <p:spPr bwMode="auto">
          <a:xfrm>
            <a:off x="1726564" y="4112428"/>
            <a:ext cx="1872000" cy="503999"/>
          </a:xfrm>
          <a:prstGeom prst="roundRect">
            <a:avLst>
              <a:gd name="adj" fmla="val 50000"/>
            </a:avLst>
          </a:prstGeom>
          <a:solidFill>
            <a:srgbClr val="AD2A26"/>
          </a:solidFill>
          <a:ln w="381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仿宋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统计主义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20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世纪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80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-2000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2" name="Oval 12"/>
          <p:cNvSpPr>
            <a:spLocks noChangeArrowheads="1"/>
          </p:cNvSpPr>
          <p:nvPr/>
        </p:nvSpPr>
        <p:spPr bwMode="auto">
          <a:xfrm>
            <a:off x="3723580" y="4329616"/>
            <a:ext cx="155276" cy="157072"/>
          </a:xfrm>
          <a:prstGeom prst="ellipse">
            <a:avLst/>
          </a:prstGeom>
          <a:solidFill>
            <a:srgbClr val="AD2A26"/>
          </a:solidFill>
          <a:ln w="28575" cap="flat">
            <a:noFill/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4" name="矩形: 圆角 48"/>
          <p:cNvSpPr>
            <a:spLocks noChangeArrowheads="1"/>
          </p:cNvSpPr>
          <p:nvPr/>
        </p:nvSpPr>
        <p:spPr bwMode="auto">
          <a:xfrm>
            <a:off x="765211" y="5133189"/>
            <a:ext cx="1872000" cy="503999"/>
          </a:xfrm>
          <a:prstGeom prst="roundRect">
            <a:avLst>
              <a:gd name="adj" fmla="val 50000"/>
            </a:avLst>
          </a:prstGeom>
          <a:solidFill>
            <a:srgbClr val="4C5252"/>
          </a:solidFill>
          <a:ln w="381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仿宋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符号主义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20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世纪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50-70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6" name="Oval 12"/>
          <p:cNvSpPr>
            <a:spLocks noChangeArrowheads="1"/>
          </p:cNvSpPr>
          <p:nvPr/>
        </p:nvSpPr>
        <p:spPr bwMode="auto">
          <a:xfrm>
            <a:off x="2715653" y="5317837"/>
            <a:ext cx="155276" cy="157072"/>
          </a:xfrm>
          <a:prstGeom prst="ellipse">
            <a:avLst/>
          </a:prstGeom>
          <a:solidFill>
            <a:srgbClr val="4C5252"/>
          </a:solidFill>
          <a:ln w="28575" cap="flat">
            <a:noFill/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88572" y="857156"/>
            <a:ext cx="10749599" cy="517190"/>
          </a:xfrm>
        </p:spPr>
        <p:txBody>
          <a:bodyPr/>
          <a:lstStyle/>
          <a:p>
            <a:r>
              <a:rPr kumimoji="1" lang="en-US" altLang="zh-CN" dirty="0">
                <a:solidFill>
                  <a:srgbClr val="595959"/>
                </a:solidFill>
              </a:rPr>
              <a:t>AI</a:t>
            </a:r>
            <a:r>
              <a:rPr kumimoji="1" lang="zh-CN" altLang="en-US" dirty="0">
                <a:solidFill>
                  <a:srgbClr val="595959"/>
                </a:solidFill>
              </a:rPr>
              <a:t>发展三要素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769" y="2423687"/>
            <a:ext cx="6940796" cy="34878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62769" y="1403703"/>
            <a:ext cx="57918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数据、算法、算力三要素相互作用，是</a:t>
            </a:r>
            <a:r>
              <a:rPr lang="en-US" altLang="zh-CN" sz="1600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AI</a:t>
            </a:r>
            <a:r>
              <a:rPr lang="zh-CN" altLang="en-US" sz="1600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发展的基石</a:t>
            </a:r>
            <a:endParaRPr kumimoji="1" lang="zh-CN" altLang="en-US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2798956" y="-2263698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43447" y="2995893"/>
            <a:ext cx="4548553" cy="1715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CPU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：主要适合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I\O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密集型的任务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GPU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：主要适合计算密集型任务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TPU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：专门针对大型网络训练而设计的一款处理器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</a:t>
            </a:r>
            <a:endParaRPr kumimoji="0" lang="en-GB" altLang="zh-CN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331911" y="805848"/>
            <a:ext cx="584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机器学习</a:t>
            </a:r>
            <a:r>
              <a:rPr kumimoji="1" lang="zh-CN" altLang="en-US" b="1" dirty="0">
                <a:solidFill>
                  <a:srgbClr val="EEECE1">
                    <a:lumMod val="10000"/>
                  </a:srgb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的应用领域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TextBox 6"/>
          <p:cNvSpPr txBox="1"/>
          <p:nvPr/>
        </p:nvSpPr>
        <p:spPr>
          <a:xfrm>
            <a:off x="4783873" y="1188074"/>
            <a:ext cx="7036395" cy="10316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计算机视觉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CV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：对人看到的东西进行理解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自然语言处理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：对人交流的东西进行理解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zh-CN" altLang="en-US" sz="1400" b="1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数据挖掘和数据分析</a:t>
            </a:r>
            <a:r>
              <a:rPr kumimoji="1" lang="zh-CN" altLang="en-US" sz="14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：也属于人工智能的范畴 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31911" y="2256525"/>
            <a:ext cx="670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人工智能发展史 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83873" y="2615670"/>
            <a:ext cx="6709023" cy="1522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600" b="1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1956</a:t>
            </a:r>
            <a:r>
              <a:rPr lang="zh-CN" altLang="en-US" sz="1600" b="1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年</a:t>
            </a:r>
            <a:r>
              <a:rPr lang="zh-CN" altLang="en-US" sz="16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人工智能元年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600" b="1" dirty="0">
                <a:solidFill>
                  <a:srgbClr val="333333"/>
                </a:solidFill>
                <a:latin typeface="Helvetica Neue" panose="02000503000000020004" pitchFamily="2" charset="0"/>
                <a:ea typeface="黑体" panose="02010609060101010101" pitchFamily="49" charset="-122"/>
              </a:rPr>
              <a:t>2012</a:t>
            </a:r>
            <a:r>
              <a:rPr lang="zh-CN" altLang="en-US" sz="1600" b="1" dirty="0">
                <a:solidFill>
                  <a:srgbClr val="333333"/>
                </a:solidFill>
                <a:latin typeface="Helvetica Neue" panose="02000503000000020004" pitchFamily="2" charset="0"/>
                <a:ea typeface="黑体" panose="02010609060101010101" pitchFamily="49" charset="-122"/>
              </a:rPr>
              <a:t>年</a:t>
            </a:r>
            <a:r>
              <a:rPr lang="zh-CN" altLang="en-US" sz="1600" dirty="0">
                <a:solidFill>
                  <a:srgbClr val="333333"/>
                </a:solidFill>
                <a:latin typeface="Helvetica Neue" panose="02000503000000020004" pitchFamily="2" charset="0"/>
                <a:ea typeface="黑体" panose="02010609060101010101" pitchFamily="49" charset="-122"/>
              </a:rPr>
              <a:t>计算机视觉深度神经网络方法研究兴起</a:t>
            </a:r>
            <a:endParaRPr lang="en-US" altLang="zh-CN" sz="1600" dirty="0">
              <a:solidFill>
                <a:srgbClr val="333333"/>
              </a:solidFill>
              <a:latin typeface="Helvetica Neue" panose="02000503000000020004" pitchFamily="2" charset="0"/>
              <a:ea typeface="黑体" panose="02010609060101010101" pitchFamily="49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" panose="02000503000000020004" pitchFamily="2" charset="0"/>
                <a:ea typeface="黑体" panose="02010609060101010101" pitchFamily="49" charset="-122"/>
                <a:cs typeface="+mn-cs"/>
              </a:rPr>
              <a:t>2017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" panose="02000503000000020004" pitchFamily="2" charset="0"/>
                <a:ea typeface="黑体" panose="02010609060101010101" pitchFamily="49" charset="-122"/>
                <a:cs typeface="+mn-cs"/>
              </a:rPr>
              <a:t>年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" panose="02000503000000020004" pitchFamily="2" charset="0"/>
                <a:ea typeface="黑体" panose="02010609060101010101" pitchFamily="49" charset="-122"/>
                <a:cs typeface="+mn-cs"/>
              </a:rPr>
              <a:t>自然语言处理应用大幕拉开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Helvetica Neue" panose="02000503000000020004" pitchFamily="2" charset="0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600" noProof="0" dirty="0">
                <a:latin typeface="Helvetica Neue" panose="02000503000000020004" pitchFamily="2" charset="0"/>
                <a:ea typeface="黑体" panose="02010609060101010101" pitchFamily="49" charset="-122"/>
              </a:rPr>
              <a:t>2022</a:t>
            </a:r>
            <a:r>
              <a:rPr lang="zh-CN" altLang="en-US" sz="1600" dirty="0">
                <a:latin typeface="Helvetica Neue" panose="02000503000000020004" pitchFamily="2" charset="0"/>
                <a:ea typeface="黑体" panose="02010609060101010101" pitchFamily="49" charset="-122"/>
              </a:rPr>
              <a:t>年</a:t>
            </a:r>
            <a:r>
              <a:rPr lang="en-US" altLang="zh-CN" sz="1600" dirty="0" err="1">
                <a:solidFill>
                  <a:srgbClr val="333333"/>
                </a:solidFill>
                <a:latin typeface="Helvetica Neue" panose="02000503000000020004" pitchFamily="2" charset="0"/>
                <a:ea typeface="黑体" panose="02010609060101010101" pitchFamily="49" charset="-122"/>
              </a:rPr>
              <a:t>chatGPT</a:t>
            </a:r>
            <a:r>
              <a:rPr lang="zh-CN" altLang="en-US" sz="1600" dirty="0">
                <a:solidFill>
                  <a:srgbClr val="333333"/>
                </a:solidFill>
                <a:latin typeface="Helvetica Neue" panose="02000503000000020004" pitchFamily="2" charset="0"/>
                <a:ea typeface="黑体" panose="02010609060101010101" pitchFamily="49" charset="-122"/>
              </a:rPr>
              <a:t>的出现，引起</a:t>
            </a:r>
            <a:r>
              <a:rPr lang="en-US" altLang="zh-CN" sz="1600" dirty="0">
                <a:solidFill>
                  <a:srgbClr val="333333"/>
                </a:solidFill>
                <a:latin typeface="Helvetica Neue" panose="02000503000000020004" pitchFamily="2" charset="0"/>
                <a:ea typeface="黑体" panose="02010609060101010101" pitchFamily="49" charset="-122"/>
              </a:rPr>
              <a:t>AIGC</a:t>
            </a:r>
            <a:r>
              <a:rPr lang="zh-CN" altLang="en-US" sz="1600" dirty="0">
                <a:solidFill>
                  <a:srgbClr val="333333"/>
                </a:solidFill>
                <a:latin typeface="Helvetica Neue" panose="02000503000000020004" pitchFamily="2" charset="0"/>
                <a:ea typeface="黑体" panose="02010609060101010101" pitchFamily="49" charset="-122"/>
              </a:rPr>
              <a:t>的发展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Helvetica Neue" panose="02000503000000020004" pitchFamily="2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4761571" y="4584584"/>
            <a:ext cx="7058697" cy="15351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算法，算力</a:t>
            </a:r>
            <a:endParaRPr lang="en-US" altLang="zh-CN" sz="1600" b="1" dirty="0">
              <a:solidFill>
                <a:prstClr val="black">
                  <a:lumMod val="75000"/>
                  <a:lumOff val="2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CPU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：主要适合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I\O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密集型的任务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GPU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：主要适合计算密集型任务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TPU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：专门针对大型网络训练而设计的一款处理器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</a:t>
            </a:r>
            <a:endParaRPr kumimoji="0" lang="en-GB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31911" y="4148367"/>
            <a:ext cx="670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人工智能发展三要素 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"/>
            <a:ext cx="6255100" cy="637252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人工智能三大概念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b="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人工智能（</a:t>
            </a:r>
            <a:r>
              <a:rPr lang="en-US" altLang="zh-CN" sz="1600" b="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AI</a:t>
            </a:r>
            <a:r>
              <a:rPr lang="zh-CN" altLang="en-US" sz="1600" b="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）、机器学习（</a:t>
            </a:r>
            <a:r>
              <a:rPr lang="en-US" altLang="zh-CN" sz="1600" b="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ML</a:t>
            </a:r>
            <a:r>
              <a:rPr lang="zh-CN" altLang="en-US" sz="1600" b="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）和深度学习（</a:t>
            </a:r>
            <a:r>
              <a:rPr lang="en-US" altLang="zh-CN" sz="1600" b="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DL</a:t>
            </a:r>
            <a:r>
              <a:rPr lang="zh-CN" altLang="en-US" sz="1600" b="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en-US" altLang="zh-CN" sz="1600" b="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机器学习的应用领域和发展史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机器学习常用术语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样本、特征、标签、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训练集和测试集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机器学习算法分类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有监督学习、无监督学习、半监督、强化学习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机器学习建模流程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特征工程概念入门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特征工程、特征工程子领域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模型拟合问题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机器学习开发环境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人工智能三大概念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人工智能（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AI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）、机器学习（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ML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）和深度学习（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DL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机器学习的应用领域和发展史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机器学习常用术语</a:t>
            </a:r>
            <a:endParaRPr lang="en-US" altLang="zh-CN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样本、特征、标签、</a:t>
            </a:r>
            <a:r>
              <a:rPr kumimoji="1" lang="zh-CN" altLang="en-US" sz="1600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训练集和测试集</a:t>
            </a:r>
            <a:endParaRPr kumimoji="1" lang="en-US" altLang="zh-CN" sz="1600" b="0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机器学习算法分类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有监督学习、无监督学习、半监督、强化学习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机器学习建模流程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建模流程、回归、分类、聚类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求解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特征工程概念入门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特征工程、特征工程子领域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模型拟合问题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机器学习开发环境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06704" y="1323423"/>
            <a:ext cx="5889026" cy="3644503"/>
          </a:xfrm>
        </p:spPr>
        <p:txBody>
          <a:bodyPr anchor="t"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知道样本是什么？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知道特征是什么？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知道标签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目标值是什么？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理解数据集划分的方法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样本、特征、标签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1504" y="1292883"/>
            <a:ext cx="8715451" cy="4995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Roboto" panose="02000000000000000000" pitchFamily="2" charset="0"/>
            </a:endParaRP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200823" y="1816176"/>
          <a:ext cx="8533890" cy="2950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305"/>
                <a:gridCol w="962700"/>
                <a:gridCol w="916763"/>
                <a:gridCol w="1168953"/>
                <a:gridCol w="1591723"/>
                <a:gridCol w="1591723"/>
                <a:gridCol w="1591723"/>
              </a:tblGrid>
              <a:tr h="39845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同学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编号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培训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学科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作业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考试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学历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工作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经验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工作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地点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就业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薪资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32081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java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90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本科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北京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14k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java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80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本科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武汉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10k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AI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90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本科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北京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15k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AI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92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研究生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上海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25k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5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测试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95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本科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上海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11k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测试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80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专科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武汉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7k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</a:t>
                      </a: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AI</a:t>
                      </a: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91</a:t>
                      </a: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本科</a:t>
                      </a: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上海</a:t>
                      </a: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?</a:t>
                      </a: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占位符 2"/>
          <p:cNvSpPr txBox="1"/>
          <p:nvPr/>
        </p:nvSpPr>
        <p:spPr>
          <a:xfrm>
            <a:off x="1110042" y="1292883"/>
            <a:ext cx="8715451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Roboto" panose="02000000000000000000" pitchFamily="2" charset="0"/>
              </a:rPr>
              <a:t> 黑马程序员同学就业薪资表</a:t>
            </a:r>
            <a:endParaRPr lang="en-US" altLang="zh-CN" dirty="0">
              <a:latin typeface="Roboto" panose="02000000000000000000" pitchFamily="2" charset="0"/>
            </a:endParaRP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1200823" y="4849229"/>
            <a:ext cx="8356132" cy="499578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样本</a:t>
            </a:r>
            <a:r>
              <a:rPr lang="en-US" altLang="zh-CN" sz="14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en-GB" altLang="zh-CN" sz="14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sample)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：一行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数据就是一个样本；多个样本组成数据集；有时一条样本被叫成一条记录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1200822" y="5292244"/>
            <a:ext cx="8624671" cy="1146263"/>
          </a:xfrm>
          <a:prstGeom prst="rect">
            <a:avLst/>
          </a:prstGeom>
        </p:spPr>
        <p:txBody>
          <a:bodyPr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Open Sans" panose="020B0606030504020204" pitchFamily="34" charset="0"/>
              </a:rPr>
              <a:t>特征</a:t>
            </a:r>
            <a:r>
              <a:rPr lang="en-US" altLang="zh-CN" sz="14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(feature</a:t>
            </a:r>
            <a:r>
              <a:rPr lang="en-GB" altLang="zh-CN" sz="14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)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一列数据一个特征，有时也被称为属性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1218383" y="5633328"/>
            <a:ext cx="8624670" cy="512565"/>
          </a:xfrm>
          <a:prstGeom prst="rect">
            <a:avLst/>
          </a:prstGeom>
        </p:spPr>
        <p:txBody>
          <a:bodyPr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标签</a:t>
            </a:r>
            <a:r>
              <a:rPr lang="en-US" altLang="zh-CN" sz="14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/</a:t>
            </a:r>
            <a:r>
              <a:rPr lang="zh-CN" altLang="en-US" sz="14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目标</a:t>
            </a:r>
            <a:r>
              <a:rPr lang="en-US" altLang="zh-CN" sz="14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en-GB" altLang="zh-CN" sz="14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label/target)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：</a:t>
            </a:r>
            <a:r>
              <a:rPr lang="zh-CN" altLang="en-US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Open Sans" panose="020B0606030504020204" pitchFamily="34" charset="0"/>
              </a:rPr>
              <a:t>模型要预测的那一列数据。本场景是就业薪资</a:t>
            </a:r>
            <a:endParaRPr lang="en-US" altLang="zh-CN" sz="14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就业薪资 与 培训学科、作业考试、学历、工作经验、工作地点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个特征有关系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特征如何理解（重点）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：</a:t>
            </a:r>
            <a:r>
              <a:rPr lang="zh-CN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特征是从数据中抽取出来的，</a:t>
            </a:r>
            <a:r>
              <a:rPr lang="zh-CN" alt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-apple-system"/>
              </a:rPr>
              <a:t>对结果预测有用的信息   </a:t>
            </a:r>
            <a:r>
              <a:rPr lang="en-US" altLang="zh-CN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eg</a:t>
            </a:r>
            <a:r>
              <a:rPr lang="en-US" altLang="zh-CN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: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房价预测、车图片识别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1504" y="2943568"/>
            <a:ext cx="9511864" cy="294914"/>
          </a:xfrm>
          <a:prstGeom prst="rect">
            <a:avLst/>
          </a:prstGeom>
          <a:noFill/>
          <a:ln w="25400">
            <a:solidFill>
              <a:srgbClr val="AD2B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805084" y="1592825"/>
            <a:ext cx="1170040" cy="3401961"/>
          </a:xfrm>
          <a:prstGeom prst="rect">
            <a:avLst/>
          </a:prstGeom>
          <a:noFill/>
          <a:ln w="25400">
            <a:solidFill>
              <a:srgbClr val="AD2B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165371" y="1580538"/>
            <a:ext cx="1559510" cy="3401961"/>
          </a:xfrm>
          <a:prstGeom prst="rect">
            <a:avLst/>
          </a:prstGeom>
          <a:noFill/>
          <a:ln w="25400">
            <a:solidFill>
              <a:srgbClr val="AD2B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130405" y="1592825"/>
            <a:ext cx="1299894" cy="3401961"/>
          </a:xfrm>
          <a:prstGeom prst="rect">
            <a:avLst/>
          </a:prstGeom>
          <a:noFill/>
          <a:ln w="25400">
            <a:solidFill>
              <a:srgbClr val="AD2B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数据集划分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1504" y="1292883"/>
            <a:ext cx="8715451" cy="4995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Roboto" panose="02000000000000000000" pitchFamily="2" charset="0"/>
            </a:endParaRP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200823" y="1816176"/>
          <a:ext cx="8533890" cy="2950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305"/>
                <a:gridCol w="962700"/>
                <a:gridCol w="916763"/>
                <a:gridCol w="1168953"/>
                <a:gridCol w="1591723"/>
                <a:gridCol w="1591723"/>
                <a:gridCol w="1591723"/>
              </a:tblGrid>
              <a:tr h="39845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同学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编号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培训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学科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作业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考试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学历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工作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经验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工作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地点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就业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薪资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32081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java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90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本科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北京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14k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java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80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本科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武汉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10k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AI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90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本科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北京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15k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AI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92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研究生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上海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25k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5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测试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95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本科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上海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11k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测试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80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专科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武汉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7k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</a:t>
                      </a: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AI</a:t>
                      </a: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91</a:t>
                      </a: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本科</a:t>
                      </a: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上海</a:t>
                      </a: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?</a:t>
                      </a: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占位符 2"/>
          <p:cNvSpPr txBox="1"/>
          <p:nvPr/>
        </p:nvSpPr>
        <p:spPr>
          <a:xfrm>
            <a:off x="1110042" y="1292883"/>
            <a:ext cx="8715451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Roboto" panose="02000000000000000000" pitchFamily="2" charset="0"/>
              </a:rPr>
              <a:t> 黑马程序员同学就业薪资表</a:t>
            </a:r>
            <a:endParaRPr lang="en-US" altLang="zh-CN" dirty="0">
              <a:latin typeface="Roboto" panose="02000000000000000000" pitchFamily="2" charset="0"/>
            </a:endParaRP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1200823" y="4862735"/>
            <a:ext cx="8356132" cy="1168792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数据集可划分两部分：训练集、测试集   比例：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8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: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2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，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7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: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3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endParaRPr lang="en-US" altLang="zh-CN" sz="1400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</a:rPr>
              <a:t>训练集</a:t>
            </a:r>
            <a:r>
              <a:rPr lang="en-US" altLang="zh-CN" sz="1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en-GB" altLang="zh-CN" sz="1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</a:rPr>
              <a:t>training</a:t>
            </a:r>
            <a:r>
              <a:rPr lang="zh-CN" altLang="en-US" sz="1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altLang="zh-CN" sz="1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</a:rPr>
              <a:t>set)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：用来训练模型（</a:t>
            </a:r>
            <a:r>
              <a:rPr lang="en-GB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model</a:t>
            </a:r>
            <a:r>
              <a:rPr lang="zh-CN" altLang="en-GB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）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的数据集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测试集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(</a:t>
            </a:r>
            <a:r>
              <a:rPr lang="en-GB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testing set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)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：用来测试模型的数据集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1200823" y="4980720"/>
            <a:ext cx="7377820" cy="937852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1504" y="2300629"/>
            <a:ext cx="9511864" cy="1248815"/>
          </a:xfrm>
          <a:prstGeom prst="rect">
            <a:avLst/>
          </a:prstGeom>
          <a:noFill/>
          <a:ln w="25400">
            <a:solidFill>
              <a:srgbClr val="AD2B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 flipV="1">
            <a:off x="856253" y="3582990"/>
            <a:ext cx="9511864" cy="585886"/>
          </a:xfrm>
          <a:prstGeom prst="rect">
            <a:avLst/>
          </a:prstGeom>
          <a:noFill/>
          <a:ln w="25400">
            <a:solidFill>
              <a:srgbClr val="AD2B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2"/>
          <p:cNvSpPr txBox="1"/>
          <p:nvPr/>
        </p:nvSpPr>
        <p:spPr>
          <a:xfrm>
            <a:off x="10401868" y="2556697"/>
            <a:ext cx="2340738" cy="499578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训练集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标题 2"/>
          <p:cNvSpPr txBox="1"/>
          <p:nvPr/>
        </p:nvSpPr>
        <p:spPr>
          <a:xfrm>
            <a:off x="10401867" y="3582990"/>
            <a:ext cx="2203087" cy="499578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测试集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数据集划分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1504" y="1292883"/>
            <a:ext cx="8715451" cy="4995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Roboto" panose="02000000000000000000" pitchFamily="2" charset="0"/>
            </a:endParaRP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200823" y="1816176"/>
          <a:ext cx="8533890" cy="2950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305"/>
                <a:gridCol w="962700"/>
                <a:gridCol w="916763"/>
                <a:gridCol w="1168953"/>
                <a:gridCol w="1591723"/>
                <a:gridCol w="1591723"/>
                <a:gridCol w="1591723"/>
              </a:tblGrid>
              <a:tr h="39845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同学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编号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培训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学科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作业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考试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学历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工作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经验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工作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地点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就业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薪资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32081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java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90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本科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北京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14k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java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80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本科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武汉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10k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AI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90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本科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北京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15k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AI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92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研究生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上海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25k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5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测试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95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本科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上海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11k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测试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80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专科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武汉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7k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</a:t>
                      </a: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AI</a:t>
                      </a: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91</a:t>
                      </a: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本科</a:t>
                      </a: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上海</a:t>
                      </a: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?</a:t>
                      </a: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占位符 2"/>
          <p:cNvSpPr txBox="1"/>
          <p:nvPr/>
        </p:nvSpPr>
        <p:spPr>
          <a:xfrm>
            <a:off x="1110042" y="1292883"/>
            <a:ext cx="8715451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Roboto" panose="02000000000000000000" pitchFamily="2" charset="0"/>
              </a:rPr>
              <a:t> 黑马程序员同学就业薪资表</a:t>
            </a:r>
            <a:endParaRPr lang="en-US" altLang="zh-CN" dirty="0">
              <a:latin typeface="Roboto" panose="02000000000000000000" pitchFamily="2" charset="0"/>
            </a:endParaRP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1200823" y="4980720"/>
            <a:ext cx="7377820" cy="937852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1504" y="2300629"/>
            <a:ext cx="9511864" cy="1248815"/>
          </a:xfrm>
          <a:prstGeom prst="rect">
            <a:avLst/>
          </a:prstGeom>
          <a:noFill/>
          <a:ln w="25400">
            <a:solidFill>
              <a:srgbClr val="AD2B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 flipV="1">
            <a:off x="856253" y="3582990"/>
            <a:ext cx="9511864" cy="585886"/>
          </a:xfrm>
          <a:prstGeom prst="rect">
            <a:avLst/>
          </a:prstGeom>
          <a:noFill/>
          <a:ln w="25400">
            <a:solidFill>
              <a:srgbClr val="AD2B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2"/>
          <p:cNvSpPr txBox="1"/>
          <p:nvPr/>
        </p:nvSpPr>
        <p:spPr>
          <a:xfrm>
            <a:off x="1264291" y="5125022"/>
            <a:ext cx="4212278" cy="613852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x_train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训练集中的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x_test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测试集中的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标题 2"/>
          <p:cNvSpPr txBox="1"/>
          <p:nvPr/>
        </p:nvSpPr>
        <p:spPr>
          <a:xfrm>
            <a:off x="5610590" y="5164350"/>
            <a:ext cx="4895177" cy="499578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y_train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训练集中的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y_test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测试集中的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双中括号 21"/>
          <p:cNvSpPr/>
          <p:nvPr/>
        </p:nvSpPr>
        <p:spPr>
          <a:xfrm>
            <a:off x="1979626" y="2300630"/>
            <a:ext cx="6099143" cy="1248814"/>
          </a:xfrm>
          <a:prstGeom prst="bracketPair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双中括号 22"/>
          <p:cNvSpPr/>
          <p:nvPr/>
        </p:nvSpPr>
        <p:spPr>
          <a:xfrm>
            <a:off x="1984538" y="3612485"/>
            <a:ext cx="6099143" cy="474623"/>
          </a:xfrm>
          <a:prstGeom prst="bracketPair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双中括号 23"/>
          <p:cNvSpPr/>
          <p:nvPr/>
        </p:nvSpPr>
        <p:spPr>
          <a:xfrm>
            <a:off x="8357419" y="3609125"/>
            <a:ext cx="1248696" cy="474623"/>
          </a:xfrm>
          <a:prstGeom prst="bracketPair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双中括号 24"/>
          <p:cNvSpPr/>
          <p:nvPr/>
        </p:nvSpPr>
        <p:spPr>
          <a:xfrm>
            <a:off x="8325015" y="2399454"/>
            <a:ext cx="1248696" cy="995948"/>
          </a:xfrm>
          <a:prstGeom prst="bracketPair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标题 2"/>
          <p:cNvSpPr txBox="1"/>
          <p:nvPr/>
        </p:nvSpPr>
        <p:spPr>
          <a:xfrm>
            <a:off x="10401868" y="2556697"/>
            <a:ext cx="2340738" cy="499578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训练集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标题 2"/>
          <p:cNvSpPr txBox="1"/>
          <p:nvPr/>
        </p:nvSpPr>
        <p:spPr>
          <a:xfrm>
            <a:off x="10401867" y="3582990"/>
            <a:ext cx="2203087" cy="499578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测试集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331911" y="923080"/>
            <a:ext cx="43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样本和数据集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31911" y="2088738"/>
            <a:ext cx="670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特征 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86125" y="181128"/>
            <a:ext cx="7036395" cy="761341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lvl="1" indent="0">
              <a:buNone/>
            </a:pP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4785793" y="2391709"/>
            <a:ext cx="7005155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feature) </a:t>
            </a:r>
            <a:r>
              <a:rPr lang="zh-CN" alt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一列数据一个特征，有时也被称为属性</a:t>
            </a:r>
            <a:endParaRPr lang="en-US" altLang="zh-CN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TextBox 6"/>
          <p:cNvSpPr txBox="1"/>
          <p:nvPr/>
        </p:nvSpPr>
        <p:spPr>
          <a:xfrm>
            <a:off x="4845178" y="1238070"/>
            <a:ext cx="6758020" cy="7964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</a:t>
            </a:r>
            <a:r>
              <a:rPr kumimoji="1" lang="en-US" altLang="zh-CN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kumimoji="1" lang="en-GB" altLang="zh-CN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sample) </a:t>
            </a:r>
            <a:r>
              <a:rPr kumimoji="1" lang="zh-CN" alt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一行数据就是一个样本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数据集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dataset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：多个样本组成数据集</a:t>
            </a:r>
            <a:endParaRPr lang="en-US" altLang="zh-CN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02574" y="3121785"/>
            <a:ext cx="670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标签 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4785792" y="3405155"/>
            <a:ext cx="7005155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标签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目标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label/target) </a:t>
            </a:r>
            <a:r>
              <a:rPr lang="zh-CN" alt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模型要预测的那一列数据。</a:t>
            </a:r>
            <a:endParaRPr lang="en-US" altLang="zh-CN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02574" y="4102777"/>
            <a:ext cx="670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数据集划分 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4845178" y="4569993"/>
            <a:ext cx="7005155" cy="7964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训练集用来训练模型、测试集用来测试评估模型 。</a:t>
            </a:r>
            <a:endParaRPr lang="en-US" altLang="zh-CN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一般划分比例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7:3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~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8:2</a:t>
            </a:r>
            <a:endParaRPr lang="en-GB" altLang="zh-CN" sz="16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5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321575" y="899051"/>
            <a:ext cx="9301674" cy="964349"/>
          </a:xfrm>
        </p:spPr>
        <p:txBody>
          <a:bodyPr/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西瓜数据集如下，可通过西瓜的色泽、根蒂、敲声确定一个西瓜是好瓜或坏瓜，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数据集划分形成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1/2/3/4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四个部分，其表示正确的是？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20434" y="4607164"/>
            <a:ext cx="5933129" cy="1758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1:x_train,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2:x_test,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3:y_train,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4:y_test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1:train_x,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2:test_x,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3:train_y,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4:test_y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1:x_train,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2:y_train 3:x_test,,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4:y_test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1:train_x,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2:train_y 3:test_x,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4:test_y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4" name="图片 13" descr="01 (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5900" y="5174812"/>
            <a:ext cx="1481455" cy="14814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575" y="1742843"/>
            <a:ext cx="7772400" cy="275477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20434" y="6365851"/>
            <a:ext cx="6764235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解析：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放在前头，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train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test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用来界定（修饰）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。选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endParaRPr lang="zh-CN" altLang="en-US" sz="1600" b="1" dirty="0">
              <a:solidFill>
                <a:srgbClr val="AD2A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人工智能三大概念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人工智能（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AI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）、机器学习（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ML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）和深度学习（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DL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机器学习的应用领域和发展史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机器学习常用术语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样本、特征、标签、</a:t>
            </a:r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训练集和测试集</a:t>
            </a:r>
            <a:endParaRPr kumimoji="1"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机器学习算法分类</a:t>
            </a:r>
            <a:endParaRPr kumimoji="1" lang="en-US" altLang="zh-CN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有监督学习、无监督学习、半监督、强化学习</a:t>
            </a:r>
            <a:endParaRPr lang="en-US" altLang="zh-CN" sz="1600" b="0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机器学习建模流程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特征工程概念入门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特征工程、特征工程子领域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模型拟合问题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机器学习开发环境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06704" y="1323423"/>
            <a:ext cx="5889026" cy="3644503"/>
          </a:xfrm>
        </p:spPr>
        <p:txBody>
          <a:bodyPr anchor="t"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知道有监督学习是什么？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知道无监督学习是什么？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知道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半监督学习是什么？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了解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强化学习是什么？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能</a:t>
            </a: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掌握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监督学习、无监督学习的数学表示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有监督学习 </a:t>
            </a:r>
            <a:r>
              <a:rPr kumimoji="1" lang="en-US" altLang="zh-CN" dirty="0">
                <a:solidFill>
                  <a:srgbClr val="595959"/>
                </a:solidFill>
              </a:rPr>
              <a:t>&amp;</a:t>
            </a:r>
            <a:r>
              <a:rPr kumimoji="1" lang="zh-CN" altLang="en-US" dirty="0">
                <a:solidFill>
                  <a:srgbClr val="595959"/>
                </a:solidFill>
              </a:rPr>
              <a:t> 无监督学习 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9" name="对角圆角矩形 8"/>
          <p:cNvSpPr/>
          <p:nvPr/>
        </p:nvSpPr>
        <p:spPr>
          <a:xfrm>
            <a:off x="6731124" y="1709136"/>
            <a:ext cx="4714456" cy="858932"/>
          </a:xfrm>
          <a:prstGeom prst="round2DiagRect">
            <a:avLst/>
          </a:prstGeom>
          <a:solidFill>
            <a:srgbClr val="FFFFFF"/>
          </a:soli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对角圆角矩形 13"/>
          <p:cNvSpPr/>
          <p:nvPr/>
        </p:nvSpPr>
        <p:spPr>
          <a:xfrm>
            <a:off x="709591" y="1709136"/>
            <a:ext cx="4937553" cy="935934"/>
          </a:xfrm>
          <a:prstGeom prst="round2DiagRect">
            <a:avLst/>
          </a:prstGeom>
          <a:solidFill>
            <a:srgbClr val="FFFFFF"/>
          </a:soli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对角圆角矩形 14"/>
          <p:cNvSpPr/>
          <p:nvPr/>
        </p:nvSpPr>
        <p:spPr>
          <a:xfrm>
            <a:off x="622169" y="1609475"/>
            <a:ext cx="5168907" cy="1504363"/>
          </a:xfrm>
          <a:prstGeom prst="round2DiagRect">
            <a:avLst/>
          </a:prstGeom>
          <a:solidFill>
            <a:srgbClr val="FFFFFF"/>
          </a:solidFill>
          <a:ln w="25400" cap="flat">
            <a:solidFill>
              <a:srgbClr val="AD2A26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1536103" y="1260994"/>
            <a:ext cx="2880000" cy="540000"/>
          </a:xfrm>
          <a:prstGeom prst="rect">
            <a:avLst/>
          </a:prstGeom>
          <a:solidFill>
            <a:srgbClr val="AD2A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Arial" panose="020B0604020202020204" pitchFamily="34" charset="0"/>
              </a:rPr>
              <a:t>有监督学习</a:t>
            </a:r>
            <a:endParaRPr lang="zh-CN" altLang="en-US" sz="2000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Arial" panose="020B0604020202020204" pitchFamily="34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45265" y="1765898"/>
            <a:ext cx="4641135" cy="1031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定义：输入数据是由输入特征值和目标值所组成，即输入的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训练数据有标签的</a:t>
            </a:r>
            <a:endParaRPr lang="en-US" altLang="zh-CN" sz="14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数据集：需要标注数据的标签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目标值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8" name="对角圆角矩形 17"/>
          <p:cNvSpPr/>
          <p:nvPr/>
        </p:nvSpPr>
        <p:spPr>
          <a:xfrm>
            <a:off x="6632279" y="1609475"/>
            <a:ext cx="5433597" cy="1504364"/>
          </a:xfrm>
          <a:prstGeom prst="round2DiagRect">
            <a:avLst/>
          </a:prstGeom>
          <a:solidFill>
            <a:srgbClr val="FFFFFF"/>
          </a:solidFill>
          <a:ln w="25400" cap="flat">
            <a:solidFill>
              <a:srgbClr val="48504F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7178328" y="1262478"/>
            <a:ext cx="2880000" cy="540000"/>
          </a:xfrm>
          <a:prstGeom prst="rect">
            <a:avLst/>
          </a:prstGeom>
          <a:solidFill>
            <a:srgbClr val="48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Arial" panose="020B0604020202020204" pitchFamily="34" charset="0"/>
              </a:rPr>
              <a:t>无监督学习</a:t>
            </a:r>
            <a:endParaRPr lang="zh-CN" altLang="en-US" sz="2000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Arial" panose="020B0604020202020204" pitchFamily="34" charset="0"/>
            </a:endParaRPr>
          </a:p>
        </p:txBody>
      </p:sp>
      <p:sp>
        <p:nvSpPr>
          <p:cNvPr id="20" name="TextBox 17"/>
          <p:cNvSpPr txBox="1"/>
          <p:nvPr/>
        </p:nvSpPr>
        <p:spPr>
          <a:xfrm>
            <a:off x="6726055" y="1759109"/>
            <a:ext cx="5339821" cy="135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定义：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输入数据没有被标记，即样本数据类别未知，</a:t>
            </a:r>
            <a:r>
              <a:rPr lang="zh-CN" altLang="en-US" sz="14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没有标签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     根据样本间的相似性，对样本集聚类，以发现事物内部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      结构及相互关系。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Arial" panose="020B0604020202020204" pitchFamily="34" charset="0"/>
              </a:rPr>
              <a:t>数据集：不需要标注数据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  <a:sym typeface="Arial" panose="020B0604020202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446" y="3342102"/>
            <a:ext cx="5442352" cy="256253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098" y="3197750"/>
            <a:ext cx="5194778" cy="35464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06704" y="1276288"/>
            <a:ext cx="5889026" cy="3644503"/>
          </a:xfrm>
        </p:spPr>
        <p:txBody>
          <a:bodyPr anchor="t"/>
          <a:lstStyle/>
          <a:p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知道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ML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DL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是什么？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tx1"/>
                </a:solidFill>
              </a:rPr>
              <a:t>了解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ML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DL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之间的关系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知道自动学习和规则编程的区别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974691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有监督分类问题 </a:t>
            </a:r>
            <a:r>
              <a:rPr kumimoji="1" lang="en-US" altLang="zh-CN" dirty="0">
                <a:solidFill>
                  <a:srgbClr val="595959"/>
                </a:solidFill>
              </a:rPr>
              <a:t>&amp;</a:t>
            </a:r>
            <a:r>
              <a:rPr kumimoji="1" lang="zh-CN" altLang="en-US" dirty="0">
                <a:solidFill>
                  <a:srgbClr val="595959"/>
                </a:solidFill>
              </a:rPr>
              <a:t> 回归问题  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9" name="对角圆角矩形 8"/>
          <p:cNvSpPr/>
          <p:nvPr/>
        </p:nvSpPr>
        <p:spPr>
          <a:xfrm>
            <a:off x="6731124" y="1845767"/>
            <a:ext cx="4714456" cy="858932"/>
          </a:xfrm>
          <a:prstGeom prst="round2DiagRect">
            <a:avLst/>
          </a:prstGeom>
          <a:solidFill>
            <a:srgbClr val="FFFFFF"/>
          </a:soli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对角圆角矩形 13"/>
          <p:cNvSpPr/>
          <p:nvPr/>
        </p:nvSpPr>
        <p:spPr>
          <a:xfrm>
            <a:off x="709591" y="1845767"/>
            <a:ext cx="4937553" cy="935934"/>
          </a:xfrm>
          <a:prstGeom prst="round2DiagRect">
            <a:avLst/>
          </a:prstGeom>
          <a:solidFill>
            <a:srgbClr val="FFFFFF"/>
          </a:soli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对角圆角矩形 14"/>
          <p:cNvSpPr/>
          <p:nvPr/>
        </p:nvSpPr>
        <p:spPr>
          <a:xfrm>
            <a:off x="622169" y="1746107"/>
            <a:ext cx="4937553" cy="1035594"/>
          </a:xfrm>
          <a:prstGeom prst="round2DiagRect">
            <a:avLst/>
          </a:prstGeom>
          <a:solidFill>
            <a:srgbClr val="FFFFFF"/>
          </a:solidFill>
          <a:ln w="25400" cap="flat">
            <a:solidFill>
              <a:srgbClr val="AD2A26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1536103" y="1503500"/>
            <a:ext cx="2880000" cy="540000"/>
          </a:xfrm>
          <a:prstGeom prst="rect">
            <a:avLst/>
          </a:prstGeom>
          <a:solidFill>
            <a:srgbClr val="AD2A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Arial" panose="020B0604020202020204" pitchFamily="34" charset="0"/>
              </a:rPr>
              <a:t>分类问题</a:t>
            </a:r>
            <a:endParaRPr lang="zh-CN" altLang="en-US" sz="2000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Arial" panose="020B0604020202020204" pitchFamily="34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77888" y="2008407"/>
            <a:ext cx="5132023" cy="796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目标值（标签值）是不连续的</a:t>
            </a:r>
            <a:endParaRPr lang="en-US" altLang="zh-CN" sz="1600" dirty="0">
              <a:solidFill>
                <a:srgbClr val="333333"/>
              </a:solidFill>
              <a:latin typeface="Open Sans" panose="020B0606030504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分类种类：二分类、多分类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8" name="对角圆角矩形 17"/>
          <p:cNvSpPr/>
          <p:nvPr/>
        </p:nvSpPr>
        <p:spPr>
          <a:xfrm>
            <a:off x="6632280" y="1746107"/>
            <a:ext cx="4714456" cy="958592"/>
          </a:xfrm>
          <a:prstGeom prst="round2DiagRect">
            <a:avLst/>
          </a:prstGeom>
          <a:solidFill>
            <a:srgbClr val="FFFFFF"/>
          </a:solidFill>
          <a:ln w="25400" cap="flat">
            <a:solidFill>
              <a:srgbClr val="48504F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7178328" y="1476109"/>
            <a:ext cx="2880000" cy="540000"/>
          </a:xfrm>
          <a:prstGeom prst="rect">
            <a:avLst/>
          </a:prstGeom>
          <a:solidFill>
            <a:srgbClr val="48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Arial" panose="020B0604020202020204" pitchFamily="34" charset="0"/>
              </a:rPr>
              <a:t>回归问题</a:t>
            </a:r>
            <a:endParaRPr lang="zh-CN" altLang="en-US" sz="2000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Arial" panose="020B0604020202020204" pitchFamily="34" charset="0"/>
            </a:endParaRPr>
          </a:p>
        </p:txBody>
      </p:sp>
      <p:sp>
        <p:nvSpPr>
          <p:cNvPr id="20" name="TextBox 17"/>
          <p:cNvSpPr txBox="1"/>
          <p:nvPr/>
        </p:nvSpPr>
        <p:spPr>
          <a:xfrm>
            <a:off x="6818546" y="2206402"/>
            <a:ext cx="4308257" cy="427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目标值（标签值）是连续的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6431780" y="3031957"/>
          <a:ext cx="5132024" cy="2615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825"/>
                <a:gridCol w="815111"/>
                <a:gridCol w="760396"/>
                <a:gridCol w="1010652"/>
                <a:gridCol w="933651"/>
                <a:gridCol w="966389"/>
              </a:tblGrid>
              <a:tr h="460142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400" b="0" dirty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房子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面积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房子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位置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房子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楼层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房子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朝向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房子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价格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456379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80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1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81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637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2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5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121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637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80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3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102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909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637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</a:t>
                      </a: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</a:t>
                      </a: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90</a:t>
                      </a: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2</a:t>
                      </a: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</a:t>
                      </a: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?</a:t>
                      </a: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587600" y="3044989"/>
          <a:ext cx="5132023" cy="3154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156"/>
                <a:gridCol w="694018"/>
                <a:gridCol w="601288"/>
                <a:gridCol w="587141"/>
                <a:gridCol w="510139"/>
                <a:gridCol w="1001028"/>
                <a:gridCol w="1311253"/>
              </a:tblGrid>
              <a:tr h="51863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同学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编号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培训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学科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作业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考试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学历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工作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经验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工作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地点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就业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薪资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55006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java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90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本科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北京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中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8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java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80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本科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武汉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中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8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AI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90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本科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北京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中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841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AI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92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研究生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上海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高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841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5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测试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95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本科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上海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低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841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测试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80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专科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武汉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低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8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8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</a:t>
                      </a: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AI</a:t>
                      </a: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91</a:t>
                      </a: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本科</a:t>
                      </a: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上海</a:t>
                      </a: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?</a:t>
                      </a: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9494665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无监督再举例  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265" y="2123728"/>
            <a:ext cx="5535569" cy="2684112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531833" y="3155732"/>
            <a:ext cx="864331" cy="3888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132" y="2201667"/>
            <a:ext cx="5129048" cy="249056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24641" y="5214397"/>
            <a:ext cx="10165974" cy="8758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无监督学习特点：  </a:t>
            </a:r>
            <a:r>
              <a:rPr lang="en-US" altLang="zh-CN" b="1" dirty="0"/>
              <a:t>1</a:t>
            </a:r>
            <a:r>
              <a:rPr lang="zh-CN" altLang="en-US" b="1" dirty="0"/>
              <a:t> </a:t>
            </a:r>
            <a:r>
              <a:rPr lang="zh-CN" altLang="en-US" dirty="0"/>
              <a:t>训练数据无标签</a:t>
            </a:r>
            <a:endParaRPr lang="en-US" altLang="zh-CN" dirty="0"/>
          </a:p>
          <a:p>
            <a:pPr fontAlgn="auto">
              <a:lnSpc>
                <a:spcPct val="150000"/>
              </a:lnSpc>
            </a:pPr>
            <a:r>
              <a:rPr lang="zh-CN" altLang="en-US" dirty="0"/>
              <a:t>                                     </a:t>
            </a:r>
            <a:r>
              <a:rPr lang="en-US" altLang="zh-CN" dirty="0"/>
              <a:t>2</a:t>
            </a:r>
            <a:r>
              <a:rPr lang="zh-CN" altLang="en-US" dirty="0"/>
              <a:t> 根据样本间的相似性对样本集进行聚类，发现事物内部结构及相互关系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9494665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半监督学习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433" y="1642302"/>
            <a:ext cx="5977759" cy="4235669"/>
          </a:xfrm>
          <a:prstGeom prst="rect">
            <a:avLst/>
          </a:prstGeom>
        </p:spPr>
      </p:pic>
      <p:sp>
        <p:nvSpPr>
          <p:cNvPr id="9" name="标题 2"/>
          <p:cNvSpPr txBox="1"/>
          <p:nvPr/>
        </p:nvSpPr>
        <p:spPr>
          <a:xfrm>
            <a:off x="6905296" y="1557663"/>
            <a:ext cx="4968086" cy="2973093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595959"/>
                </a:solidFill>
              </a:rPr>
              <a:t>工作原理：</a:t>
            </a:r>
            <a:endParaRPr kumimoji="1" lang="en-US" altLang="zh-CN" sz="1600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595959"/>
                </a:solidFill>
              </a:rPr>
              <a:t>1 </a:t>
            </a:r>
            <a:r>
              <a:rPr kumimoji="1" lang="zh-CN" altLang="en-US" sz="1600" dirty="0">
                <a:solidFill>
                  <a:srgbClr val="595959"/>
                </a:solidFill>
              </a:rPr>
              <a:t>让</a:t>
            </a:r>
            <a:r>
              <a:rPr kumimoji="1" lang="zh-CN" altLang="en-US" sz="1600" dirty="0">
                <a:solidFill>
                  <a:schemeClr val="accent2">
                    <a:lumMod val="75000"/>
                  </a:schemeClr>
                </a:solidFill>
              </a:rPr>
              <a:t>专家标注少量数据</a:t>
            </a:r>
            <a:r>
              <a:rPr kumimoji="1" lang="zh-CN" altLang="en-US" sz="1600" dirty="0">
                <a:solidFill>
                  <a:srgbClr val="595959"/>
                </a:solidFill>
              </a:rPr>
              <a:t>，利用已经标记的数据（也就</a:t>
            </a:r>
            <a:endParaRPr kumimoji="1" lang="en-US" altLang="zh-CN" sz="1600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595959"/>
                </a:solidFill>
              </a:rPr>
              <a:t>    是带有类标签）训练出一个模型</a:t>
            </a:r>
            <a:endParaRPr kumimoji="1" lang="zh-CN" altLang="en-US" sz="1600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595959"/>
                </a:solidFill>
              </a:rPr>
              <a:t>2 </a:t>
            </a:r>
            <a:r>
              <a:rPr kumimoji="1" lang="zh-CN" altLang="en-US" sz="1600" dirty="0">
                <a:solidFill>
                  <a:srgbClr val="595959"/>
                </a:solidFill>
              </a:rPr>
              <a:t>再利用</a:t>
            </a:r>
            <a:r>
              <a:rPr kumimoji="1" lang="zh-CN" altLang="en-US" sz="1600" dirty="0">
                <a:solidFill>
                  <a:schemeClr val="accent2">
                    <a:lumMod val="75000"/>
                  </a:schemeClr>
                </a:solidFill>
              </a:rPr>
              <a:t>该模型去套用未标记的数据</a:t>
            </a:r>
            <a:endParaRPr kumimoji="1" lang="zh-CN" altLang="en-US" sz="16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595959"/>
                </a:solidFill>
              </a:rPr>
              <a:t>3 </a:t>
            </a:r>
            <a:r>
              <a:rPr kumimoji="1" lang="zh-CN" altLang="en-US" sz="1600" dirty="0">
                <a:solidFill>
                  <a:srgbClr val="595959"/>
                </a:solidFill>
              </a:rPr>
              <a:t>通过</a:t>
            </a:r>
            <a:r>
              <a:rPr kumimoji="1" lang="zh-CN" altLang="en-US" sz="1600" dirty="0">
                <a:solidFill>
                  <a:schemeClr val="accent2">
                    <a:lumMod val="75000"/>
                  </a:schemeClr>
                </a:solidFill>
              </a:rPr>
              <a:t>询问领域专家</a:t>
            </a:r>
            <a:r>
              <a:rPr kumimoji="1" lang="zh-CN" altLang="en-US" sz="1600" dirty="0">
                <a:solidFill>
                  <a:srgbClr val="595959"/>
                </a:solidFill>
              </a:rPr>
              <a:t>分类结果与模型分类结果做对比，</a:t>
            </a:r>
            <a:endParaRPr kumimoji="1" lang="en-US" altLang="zh-CN" sz="1600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595959"/>
                </a:solidFill>
              </a:rPr>
              <a:t>     从而对模型做进一步改善和提高</a:t>
            </a:r>
            <a:endParaRPr kumimoji="1" lang="en-US" altLang="zh-CN" sz="1600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595959"/>
                </a:solidFill>
              </a:rPr>
              <a:t>思考有什么好处？</a:t>
            </a:r>
            <a:endParaRPr kumimoji="1" lang="en-US" altLang="zh-CN" sz="1600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>
              <a:solidFill>
                <a:srgbClr val="595959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05296" y="4731251"/>
            <a:ext cx="43407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半监督学习方式可</a:t>
            </a:r>
            <a:r>
              <a:rPr lang="zh-CN" alt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大幅降低标记成本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9494665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机器学习算法分类 </a:t>
            </a:r>
            <a:r>
              <a:rPr kumimoji="1" lang="en-US" altLang="zh-CN" dirty="0">
                <a:solidFill>
                  <a:srgbClr val="595959"/>
                </a:solidFill>
              </a:rPr>
              <a:t>–</a:t>
            </a:r>
            <a:r>
              <a:rPr kumimoji="1" lang="zh-CN" altLang="en-US" dirty="0">
                <a:solidFill>
                  <a:srgbClr val="595959"/>
                </a:solidFill>
              </a:rPr>
              <a:t> 强化学习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710879" y="1413877"/>
            <a:ext cx="11242761" cy="890691"/>
          </a:xfrm>
          <a:prstGeom prst="rect">
            <a:avLst/>
          </a:prstGeom>
        </p:spPr>
        <p:txBody>
          <a:bodyPr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强化学习（</a:t>
            </a:r>
            <a:r>
              <a:rPr lang="en-GB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Reinforcement Learning</a:t>
            </a:r>
            <a:r>
              <a:rPr lang="zh-CN" alt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：机器学习的一个重要分支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应用场景：里程碑</a:t>
            </a:r>
            <a:r>
              <a:rPr kumimoji="1" lang="en-GB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AlphaGo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围棋、各类游戏、对抗比赛、无人驾驶场景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>
              <a:solidFill>
                <a:srgbClr val="595959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236" y="2264376"/>
            <a:ext cx="8904188" cy="2166948"/>
          </a:xfrm>
          <a:prstGeom prst="rect">
            <a:avLst/>
          </a:prstGeom>
        </p:spPr>
      </p:pic>
      <p:sp>
        <p:nvSpPr>
          <p:cNvPr id="5" name="标题 2"/>
          <p:cNvSpPr txBox="1"/>
          <p:nvPr/>
        </p:nvSpPr>
        <p:spPr>
          <a:xfrm>
            <a:off x="851020" y="4548037"/>
            <a:ext cx="11102620" cy="516335"/>
          </a:xfrm>
          <a:prstGeom prst="rect">
            <a:avLst/>
          </a:prstGeom>
        </p:spPr>
        <p:txBody>
          <a:bodyPr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基本原理：通过构建四个要素：</a:t>
            </a:r>
            <a:r>
              <a:rPr lang="en-GB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agent</a:t>
            </a:r>
            <a:r>
              <a:rPr lang="zh-CN" alt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环境状态，行动，奖励，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agent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根据环境状态进行行动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获得最多的累计奖励。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>
              <a:solidFill>
                <a:srgbClr val="595959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9494665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机器学习算法分类 </a:t>
            </a:r>
            <a:r>
              <a:rPr kumimoji="1" lang="en-US" altLang="zh-CN" dirty="0">
                <a:solidFill>
                  <a:srgbClr val="595959"/>
                </a:solidFill>
              </a:rPr>
              <a:t>–</a:t>
            </a:r>
            <a:r>
              <a:rPr kumimoji="1" lang="zh-CN" altLang="en-US" dirty="0">
                <a:solidFill>
                  <a:srgbClr val="595959"/>
                </a:solidFill>
              </a:rPr>
              <a:t> 总结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4" name="矩形: 圆角 15"/>
          <p:cNvSpPr/>
          <p:nvPr/>
        </p:nvSpPr>
        <p:spPr>
          <a:xfrm>
            <a:off x="1605657" y="3145636"/>
            <a:ext cx="1646332" cy="431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常见算法分类</a:t>
            </a:r>
            <a:endParaRPr lang="zh-CN" altLang="en-US" sz="1600" dirty="0"/>
          </a:p>
        </p:txBody>
      </p:sp>
      <p:sp>
        <p:nvSpPr>
          <p:cNvPr id="7" name="矩形 6"/>
          <p:cNvSpPr/>
          <p:nvPr/>
        </p:nvSpPr>
        <p:spPr>
          <a:xfrm>
            <a:off x="4519085" y="1907897"/>
            <a:ext cx="1920720" cy="363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监督学习</a:t>
            </a:r>
            <a:endParaRPr lang="zh-CN" altLang="en-US" sz="1600" dirty="0"/>
          </a:p>
        </p:txBody>
      </p:sp>
      <p:sp>
        <p:nvSpPr>
          <p:cNvPr id="8" name="矩形 7"/>
          <p:cNvSpPr/>
          <p:nvPr/>
        </p:nvSpPr>
        <p:spPr>
          <a:xfrm>
            <a:off x="4519085" y="2621240"/>
            <a:ext cx="1920720" cy="363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无监督学习</a:t>
            </a:r>
            <a:endParaRPr lang="zh-CN" alt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4513614" y="3352788"/>
            <a:ext cx="1920720" cy="363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半监督学习</a:t>
            </a:r>
            <a:endParaRPr lang="zh-CN" altLang="en-US" sz="1600" dirty="0"/>
          </a:p>
        </p:txBody>
      </p:sp>
      <p:sp>
        <p:nvSpPr>
          <p:cNvPr id="11" name="矩形 10"/>
          <p:cNvSpPr/>
          <p:nvPr/>
        </p:nvSpPr>
        <p:spPr>
          <a:xfrm>
            <a:off x="4521820" y="4165006"/>
            <a:ext cx="1920720" cy="363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强化学习</a:t>
            </a:r>
            <a:endParaRPr lang="zh-CN" altLang="en-US" sz="1600" dirty="0"/>
          </a:p>
        </p:txBody>
      </p:sp>
      <p:cxnSp>
        <p:nvCxnSpPr>
          <p:cNvPr id="12" name="直接箭头连接符 21"/>
          <p:cNvCxnSpPr>
            <a:stCxn id="4" idx="3"/>
            <a:endCxn id="7" idx="1"/>
          </p:cNvCxnSpPr>
          <p:nvPr/>
        </p:nvCxnSpPr>
        <p:spPr>
          <a:xfrm flipV="1">
            <a:off x="3251989" y="2089481"/>
            <a:ext cx="1267096" cy="1271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22"/>
          <p:cNvCxnSpPr>
            <a:stCxn id="4" idx="3"/>
            <a:endCxn id="8" idx="1"/>
          </p:cNvCxnSpPr>
          <p:nvPr/>
        </p:nvCxnSpPr>
        <p:spPr>
          <a:xfrm flipV="1">
            <a:off x="3251989" y="2802824"/>
            <a:ext cx="1267096" cy="558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23"/>
          <p:cNvCxnSpPr>
            <a:stCxn id="4" idx="3"/>
            <a:endCxn id="10" idx="1"/>
          </p:cNvCxnSpPr>
          <p:nvPr/>
        </p:nvCxnSpPr>
        <p:spPr>
          <a:xfrm>
            <a:off x="3251989" y="3361267"/>
            <a:ext cx="1261625" cy="173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24"/>
          <p:cNvCxnSpPr>
            <a:stCxn id="4" idx="3"/>
            <a:endCxn id="11" idx="1"/>
          </p:cNvCxnSpPr>
          <p:nvPr/>
        </p:nvCxnSpPr>
        <p:spPr>
          <a:xfrm>
            <a:off x="3251989" y="3361267"/>
            <a:ext cx="1269831" cy="985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352627" y="1644253"/>
            <a:ext cx="1920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目标值连续：回归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52627" y="2045745"/>
            <a:ext cx="2048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目标值离散：分类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320245" y="2526093"/>
            <a:ext cx="199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无目标值，根据样本的特征进行聚类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35587" y="3257570"/>
            <a:ext cx="2065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部分样本有目标值、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部分数据无目标值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335587" y="4552844"/>
            <a:ext cx="240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目的是能获得更多奖励，进行一系列决策过程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箭头连接符 30"/>
          <p:cNvCxnSpPr>
            <a:stCxn id="7" idx="3"/>
          </p:cNvCxnSpPr>
          <p:nvPr/>
        </p:nvCxnSpPr>
        <p:spPr>
          <a:xfrm flipV="1">
            <a:off x="6439805" y="1801578"/>
            <a:ext cx="912822" cy="287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31"/>
          <p:cNvCxnSpPr>
            <a:stCxn id="7" idx="3"/>
          </p:cNvCxnSpPr>
          <p:nvPr/>
        </p:nvCxnSpPr>
        <p:spPr>
          <a:xfrm>
            <a:off x="6439805" y="2089481"/>
            <a:ext cx="927684" cy="93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32"/>
          <p:cNvCxnSpPr>
            <a:stCxn id="8" idx="3"/>
          </p:cNvCxnSpPr>
          <p:nvPr/>
        </p:nvCxnSpPr>
        <p:spPr>
          <a:xfrm flipV="1">
            <a:off x="6439805" y="2786221"/>
            <a:ext cx="873303" cy="16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33"/>
          <p:cNvCxnSpPr>
            <a:stCxn id="10" idx="3"/>
          </p:cNvCxnSpPr>
          <p:nvPr/>
        </p:nvCxnSpPr>
        <p:spPr>
          <a:xfrm flipV="1">
            <a:off x="6434334" y="3512192"/>
            <a:ext cx="881719" cy="22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35"/>
          <p:cNvCxnSpPr>
            <a:stCxn id="11" idx="3"/>
          </p:cNvCxnSpPr>
          <p:nvPr/>
        </p:nvCxnSpPr>
        <p:spPr>
          <a:xfrm>
            <a:off x="6442540" y="4346590"/>
            <a:ext cx="897030" cy="326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339570" y="3884765"/>
            <a:ext cx="2061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输入动态的数据，决策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回报函数（每个转态目标值是变化的）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箭头连接符 38"/>
          <p:cNvCxnSpPr>
            <a:stCxn id="11" idx="3"/>
            <a:endCxn id="26" idx="1"/>
          </p:cNvCxnSpPr>
          <p:nvPr/>
        </p:nvCxnSpPr>
        <p:spPr>
          <a:xfrm flipV="1">
            <a:off x="6442540" y="4207931"/>
            <a:ext cx="897030" cy="138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"/>
          <p:cNvSpPr txBox="1"/>
          <p:nvPr/>
        </p:nvSpPr>
        <p:spPr>
          <a:xfrm>
            <a:off x="86125" y="181128"/>
            <a:ext cx="7036395" cy="761341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lvl="1" indent="0">
              <a:buNone/>
            </a:pP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8156" y="1320840"/>
            <a:ext cx="6331440" cy="421631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472301" y="1286488"/>
            <a:ext cx="9223980" cy="632748"/>
          </a:xfrm>
        </p:spPr>
        <p:txBody>
          <a:bodyPr anchor="t"/>
          <a:lstStyle/>
          <a:p>
            <a:pPr marL="0" indent="0">
              <a:buNone/>
            </a:pPr>
            <a:r>
              <a:rPr lang="zh-CN" altLang="en-US" sz="160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机器学习算法可分为哪些类别？分别说一说各自的特点？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90814" y="1881305"/>
            <a:ext cx="7128885" cy="4774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按照学习方式分类可分为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监督学习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无监督学习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半监督学习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强化学习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监督学习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输入训练集数据包含输入特征值和目标值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回归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函数的输出是一个连续的值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分类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函数的输出是有限个离散值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无监督学习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输入训练集数据是由输入特征值组成，没有目标值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比如：聚类根据样本间的相似性对样本集进行分类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半监督学习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训练集同时包含有目标值的样本数据和不含有目标值的样本数据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强化学习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智能体不断与环境进行交互，通过获取最大奖励的方式（试错的方式）来获得最佳策略；主要包含四个元素：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Agent(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智能体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，环境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(Environment)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，行动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(Action)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，奖励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(reward)</a:t>
            </a:r>
            <a:b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4" name="图片 13" descr="01 (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5900" y="5174812"/>
            <a:ext cx="1481455" cy="1481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"/>
            <a:ext cx="6255100" cy="637252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人工智能三大概念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人工智能（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AI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）、机器学习（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ML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）和深度学习（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DL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机器学习的应用领域和发展史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机器学习常用术语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样本、特征、标签、</a:t>
            </a:r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训练集和测试集</a:t>
            </a:r>
            <a:endParaRPr kumimoji="1"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机器学习算法分类</a:t>
            </a:r>
            <a:endParaRPr kumimoji="1"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有监督学习、无监督学习、半监督、强化学习</a:t>
            </a:r>
            <a:endParaRPr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机器学习建模流程</a:t>
            </a:r>
            <a:endParaRPr lang="en-US" altLang="zh-CN" sz="1600" b="0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特征工程概念入门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特征工程、特征工程子领域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模型拟合问题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机器学习开发环境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683257" y="2355054"/>
            <a:ext cx="5889026" cy="3644503"/>
          </a:xfrm>
        </p:spPr>
        <p:txBody>
          <a:bodyPr anchor="t"/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掌握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机器学习建模流程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机器学习建模流程  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6996" y="1377306"/>
            <a:ext cx="6764517" cy="2230289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1304139" y="4255118"/>
            <a:ext cx="108000" cy="108000"/>
          </a:xfrm>
          <a:prstGeom prst="ellipse">
            <a:avLst/>
          </a:prstGeom>
          <a:solidFill>
            <a:srgbClr val="AD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cxnSp>
        <p:nvCxnSpPr>
          <p:cNvPr id="17" name="直接连接符 4"/>
          <p:cNvCxnSpPr/>
          <p:nvPr/>
        </p:nvCxnSpPr>
        <p:spPr>
          <a:xfrm>
            <a:off x="1358139" y="4400310"/>
            <a:ext cx="0" cy="473773"/>
          </a:xfrm>
          <a:prstGeom prst="line">
            <a:avLst/>
          </a:prstGeom>
          <a:ln w="15875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29720" y="4766969"/>
            <a:ext cx="2098695" cy="1350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获取经验数据</a:t>
            </a:r>
            <a:endParaRPr lang="en-US" altLang="zh-CN" sz="1400" dirty="0">
              <a:solidFill>
                <a:srgbClr val="333333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图像数据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Open Sans" panose="020B0606030504020204" pitchFamily="34" charset="0"/>
              </a:rPr>
              <a:t>文本数据</a:t>
            </a:r>
            <a:endParaRPr lang="en-US" altLang="zh-CN" sz="1400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Open Sans" panose="020B0606030504020204" pitchFamily="34" charset="0"/>
              </a:rPr>
              <a:t>。。。</a:t>
            </a:r>
            <a:endParaRPr lang="en-US" altLang="zh-CN" sz="1400" dirty="0">
              <a:solidFill>
                <a:srgbClr val="333333"/>
              </a:solidFill>
              <a:latin typeface="Open Sans" panose="020B0606030504020204" pitchFamily="34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422938" y="4255118"/>
            <a:ext cx="108000" cy="108000"/>
          </a:xfrm>
          <a:prstGeom prst="ellipse">
            <a:avLst/>
          </a:prstGeom>
          <a:solidFill>
            <a:srgbClr val="4C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cxnSp>
        <p:nvCxnSpPr>
          <p:cNvPr id="20" name="直接连接符 9"/>
          <p:cNvCxnSpPr/>
          <p:nvPr/>
        </p:nvCxnSpPr>
        <p:spPr>
          <a:xfrm>
            <a:off x="3476938" y="4400310"/>
            <a:ext cx="0" cy="473773"/>
          </a:xfrm>
          <a:prstGeom prst="line">
            <a:avLst/>
          </a:prstGeom>
          <a:ln w="15875">
            <a:solidFill>
              <a:srgbClr val="4C525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05345" y="4720190"/>
            <a:ext cx="1534952" cy="1031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数据缺失值处理</a:t>
            </a:r>
            <a:endParaRPr lang="en-US" altLang="zh-CN" sz="14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异常值处理</a:t>
            </a:r>
            <a:endParaRPr lang="en-US" altLang="zh-CN" sz="14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333333"/>
                </a:solidFill>
                <a:latin typeface="Helvetica Neue" panose="02000503000000020004" pitchFamily="2" charset="0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…</a:t>
            </a:r>
            <a:r>
              <a:rPr lang="zh-CN" altLang="en-US" sz="1400" dirty="0">
                <a:solidFill>
                  <a:srgbClr val="333333"/>
                </a:solidFill>
                <a:latin typeface="Helvetica Neue" panose="02000503000000020004" pitchFamily="2" charset="0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 </a:t>
            </a:r>
            <a:endParaRPr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Arial" panose="020B0604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541736" y="4255118"/>
            <a:ext cx="108000" cy="108000"/>
          </a:xfrm>
          <a:prstGeom prst="ellipse">
            <a:avLst/>
          </a:prstGeom>
          <a:solidFill>
            <a:srgbClr val="AD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cxnSp>
        <p:nvCxnSpPr>
          <p:cNvPr id="26" name="直接连接符 14"/>
          <p:cNvCxnSpPr/>
          <p:nvPr/>
        </p:nvCxnSpPr>
        <p:spPr>
          <a:xfrm>
            <a:off x="5595736" y="4400310"/>
            <a:ext cx="0" cy="473773"/>
          </a:xfrm>
          <a:prstGeom prst="line">
            <a:avLst/>
          </a:prstGeom>
          <a:ln w="15875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730256" y="4720190"/>
            <a:ext cx="1908140" cy="1354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Open Sans" panose="020B0606030504020204" pitchFamily="34" charset="0"/>
              </a:rPr>
              <a:t>特征提取</a:t>
            </a:r>
            <a:endParaRPr lang="en-US" altLang="zh-CN" sz="1400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Open Sans" panose="020B0606030504020204" pitchFamily="34" charset="0"/>
              </a:rPr>
              <a:t>特征预处理</a:t>
            </a:r>
            <a:endParaRPr lang="en-US" altLang="zh-CN" sz="1400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特征降维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Open Sans" panose="020B0606030504020204" pitchFamily="34" charset="0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。。。</a:t>
            </a:r>
            <a:endParaRPr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Arial" panose="020B0604020202020204" pitchFamily="34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660535" y="4255118"/>
            <a:ext cx="108000" cy="108000"/>
          </a:xfrm>
          <a:prstGeom prst="ellipse">
            <a:avLst/>
          </a:prstGeom>
          <a:solidFill>
            <a:srgbClr val="4C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19"/>
          <p:cNvCxnSpPr/>
          <p:nvPr/>
        </p:nvCxnSpPr>
        <p:spPr>
          <a:xfrm>
            <a:off x="7714535" y="4400310"/>
            <a:ext cx="0" cy="473773"/>
          </a:xfrm>
          <a:prstGeom prst="line">
            <a:avLst/>
          </a:prstGeom>
          <a:ln w="15875">
            <a:solidFill>
              <a:srgbClr val="4C525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783373" y="4720190"/>
            <a:ext cx="1908140" cy="1353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Open Sans" panose="020B0606030504020204" pitchFamily="34" charset="0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线性回归</a:t>
            </a:r>
            <a:endParaRPr lang="en-US" altLang="zh-CN" sz="1400" dirty="0">
              <a:solidFill>
                <a:srgbClr val="333333"/>
              </a:solidFill>
              <a:latin typeface="Open Sans" panose="020B0606030504020204" pitchFamily="34" charset="0"/>
              <a:ea typeface="Alibaba PuHuiTi R" pitchFamily="18" charset="-122"/>
              <a:cs typeface="Alibaba PuHuiTi R" pitchFamily="18" charset="-122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Open Sans" panose="020B0606030504020204" pitchFamily="34" charset="0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逻辑回归</a:t>
            </a:r>
            <a:endParaRPr lang="en-US" altLang="zh-CN" sz="1400" dirty="0">
              <a:solidFill>
                <a:srgbClr val="333333"/>
              </a:solidFill>
              <a:latin typeface="Open Sans" panose="020B0606030504020204" pitchFamily="34" charset="0"/>
              <a:ea typeface="Alibaba PuHuiTi R" pitchFamily="18" charset="-122"/>
              <a:cs typeface="Alibaba PuHuiTi R" pitchFamily="18" charset="-122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Open Sans" panose="020B0606030504020204" pitchFamily="34" charset="0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决策树</a:t>
            </a:r>
            <a:endParaRPr lang="en-US" altLang="zh-CN" sz="1400" dirty="0">
              <a:solidFill>
                <a:srgbClr val="333333"/>
              </a:solidFill>
              <a:latin typeface="Open Sans" panose="020B0606030504020204" pitchFamily="34" charset="0"/>
              <a:ea typeface="Alibaba PuHuiTi R" pitchFamily="18" charset="-122"/>
              <a:cs typeface="Alibaba PuHuiTi R" pitchFamily="18" charset="-122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rgbClr val="333333"/>
                </a:solidFill>
                <a:latin typeface="Open Sans" panose="020B0606030504020204" pitchFamily="34" charset="0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GBDT</a:t>
            </a:r>
            <a:endParaRPr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Arial" panose="020B0604020202020204" pitchFamily="34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9779333" y="4255118"/>
            <a:ext cx="108000" cy="108000"/>
          </a:xfrm>
          <a:prstGeom prst="ellipse">
            <a:avLst/>
          </a:prstGeom>
          <a:solidFill>
            <a:srgbClr val="AD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24"/>
          <p:cNvCxnSpPr/>
          <p:nvPr/>
        </p:nvCxnSpPr>
        <p:spPr>
          <a:xfrm>
            <a:off x="9833333" y="4400310"/>
            <a:ext cx="0" cy="473773"/>
          </a:xfrm>
          <a:prstGeom prst="line">
            <a:avLst/>
          </a:prstGeom>
          <a:ln w="15875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8976445" y="4720190"/>
            <a:ext cx="1908140" cy="1031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Open Sans" panose="020B0606030504020204" pitchFamily="34" charset="0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回归评测指标</a:t>
            </a:r>
            <a:endParaRPr lang="en-US" altLang="zh-CN" sz="1400" dirty="0">
              <a:solidFill>
                <a:srgbClr val="333333"/>
              </a:solidFill>
              <a:latin typeface="Open Sans" panose="020B0606030504020204" pitchFamily="34" charset="0"/>
              <a:ea typeface="Alibaba PuHuiTi R" pitchFamily="18" charset="-122"/>
              <a:cs typeface="Alibaba PuHuiTi R" pitchFamily="18" charset="-122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Open Sans" panose="020B0606030504020204" pitchFamily="34" charset="0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分类评测指标</a:t>
            </a:r>
            <a:endParaRPr lang="en-US" altLang="zh-CN" sz="1400" dirty="0">
              <a:solidFill>
                <a:srgbClr val="333333"/>
              </a:solidFill>
              <a:latin typeface="Open Sans" panose="020B0606030504020204" pitchFamily="34" charset="0"/>
              <a:ea typeface="Alibaba PuHuiTi R" pitchFamily="18" charset="-122"/>
              <a:cs typeface="Alibaba PuHuiTi R" pitchFamily="18" charset="-122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Open Sans" panose="020B0606030504020204" pitchFamily="34" charset="0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聚类评测指标</a:t>
            </a:r>
            <a:endParaRPr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98740" y="4152116"/>
            <a:ext cx="2118799" cy="45719"/>
          </a:xfrm>
          <a:prstGeom prst="rect">
            <a:avLst/>
          </a:prstGeom>
          <a:solidFill>
            <a:srgbClr val="AD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417539" y="4152115"/>
            <a:ext cx="2118799" cy="45719"/>
          </a:xfrm>
          <a:prstGeom prst="rect">
            <a:avLst/>
          </a:prstGeom>
          <a:solidFill>
            <a:srgbClr val="4C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536337" y="4152116"/>
            <a:ext cx="2118799" cy="45719"/>
          </a:xfrm>
          <a:prstGeom prst="rect">
            <a:avLst/>
          </a:prstGeom>
          <a:solidFill>
            <a:srgbClr val="AD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655136" y="4152115"/>
            <a:ext cx="2118799" cy="45719"/>
          </a:xfrm>
          <a:prstGeom prst="rect">
            <a:avLst/>
          </a:prstGeom>
          <a:solidFill>
            <a:srgbClr val="4C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773934" y="4152116"/>
            <a:ext cx="2118799" cy="45719"/>
          </a:xfrm>
          <a:prstGeom prst="rect">
            <a:avLst/>
          </a:prstGeom>
          <a:solidFill>
            <a:srgbClr val="AD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99804" y="3786763"/>
            <a:ext cx="161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 panose="02000503000000020004" pitchFamily="2" charset="0"/>
              </a:rPr>
              <a:t>1</a:t>
            </a:r>
            <a:r>
              <a:rPr lang="zh-CN" altLang="en-US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 panose="02000503000000020004" pitchFamily="2" charset="0"/>
              </a:rPr>
              <a:t> 获取数据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684673" y="3786763"/>
            <a:ext cx="16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 panose="02000503000000020004" pitchFamily="2" charset="0"/>
              </a:rPr>
              <a:t>3</a:t>
            </a:r>
            <a:r>
              <a:rPr lang="zh-CN" altLang="en-US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 panose="02000503000000020004" pitchFamily="2" charset="0"/>
              </a:rPr>
              <a:t> 特征工程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896704" y="3786763"/>
            <a:ext cx="198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 模型评估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94016" y="3786763"/>
            <a:ext cx="178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 panose="02000503000000020004" pitchFamily="2" charset="0"/>
              </a:rPr>
              <a:t>2</a:t>
            </a:r>
            <a:r>
              <a:rPr lang="zh-CN" altLang="en-US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 panose="02000503000000020004" pitchFamily="2" charset="0"/>
              </a:rPr>
              <a:t> 数据基本处理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601133" y="3786763"/>
            <a:ext cx="248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 机器学习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(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模型训练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592171" y="6269749"/>
            <a:ext cx="8277685" cy="4603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注：在整个建模流程中，数据基本处理、特征工程一般是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耗时、耗精力最多的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7" grpId="0"/>
      <p:bldP spid="30" grpId="0"/>
      <p:bldP spid="33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9845675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人工智能的概念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22" name="三角形 21"/>
          <p:cNvSpPr/>
          <p:nvPr/>
        </p:nvSpPr>
        <p:spPr>
          <a:xfrm rot="2651319">
            <a:off x="851566" y="5115547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712839" y="1063041"/>
            <a:ext cx="6598931" cy="17678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AD2A26"/>
                </a:solidFill>
              </a:rPr>
              <a:t>Artificial Intelligence</a:t>
            </a:r>
            <a:r>
              <a:rPr lang="zh-CN" altLang="en-US" dirty="0">
                <a:solidFill>
                  <a:srgbClr val="AD2A26"/>
                </a:solidFill>
              </a:rPr>
              <a:t>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人工智能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 is </a:t>
            </a:r>
            <a:r>
              <a:rPr lang="en-GB" altLang="zh-CN" dirty="0">
                <a:solidFill>
                  <a:srgbClr val="AD2A26"/>
                </a:solidFill>
              </a:rPr>
              <a:t>the field </a:t>
            </a:r>
            <a:r>
              <a:rPr lang="en-GB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that studies the synthesis and analysis of </a:t>
            </a:r>
            <a:endParaRPr lang="en-GB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</a:t>
            </a:r>
            <a:r>
              <a:rPr lang="en-GB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computational agents that act intelligently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GB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 is to use computers to </a:t>
            </a:r>
            <a:r>
              <a:rPr lang="en-US" altLang="zh-CN" dirty="0">
                <a:solidFill>
                  <a:srgbClr val="AD2A26"/>
                </a:solidFill>
              </a:rPr>
              <a:t>analog and instead of human brain</a:t>
            </a:r>
            <a:endParaRPr lang="en-US" altLang="zh-CN" dirty="0">
              <a:solidFill>
                <a:srgbClr val="AD2A26"/>
              </a:solidFill>
            </a:endParaRPr>
          </a:p>
        </p:txBody>
      </p:sp>
      <p:cxnSp>
        <p:nvCxnSpPr>
          <p:cNvPr id="14" name="直线连接符 13"/>
          <p:cNvCxnSpPr/>
          <p:nvPr/>
        </p:nvCxnSpPr>
        <p:spPr>
          <a:xfrm>
            <a:off x="3152260" y="1980309"/>
            <a:ext cx="1002490" cy="0"/>
          </a:xfrm>
          <a:prstGeom prst="line">
            <a:avLst/>
          </a:prstGeom>
          <a:solidFill>
            <a:srgbClr val="C00000"/>
          </a:solidFill>
          <a:ln w="12700" cap="flat">
            <a:solidFill>
              <a:srgbClr val="AD2A26"/>
            </a:solidFill>
            <a:bevel/>
          </a:ln>
        </p:spPr>
      </p:cxnSp>
      <p:cxnSp>
        <p:nvCxnSpPr>
          <p:cNvPr id="15" name="直线连接符 14"/>
          <p:cNvCxnSpPr/>
          <p:nvPr/>
        </p:nvCxnSpPr>
        <p:spPr>
          <a:xfrm>
            <a:off x="3084391" y="4557213"/>
            <a:ext cx="1080609" cy="0"/>
          </a:xfrm>
          <a:prstGeom prst="line">
            <a:avLst/>
          </a:prstGeom>
          <a:solidFill>
            <a:srgbClr val="C00000"/>
          </a:solidFill>
          <a:ln w="12700" cap="flat">
            <a:solidFill>
              <a:srgbClr val="48504F"/>
            </a:solidFill>
            <a:bevel/>
          </a:ln>
        </p:spPr>
      </p:cxnSp>
      <p:sp>
        <p:nvSpPr>
          <p:cNvPr id="16" name="Circle"/>
          <p:cNvSpPr/>
          <p:nvPr/>
        </p:nvSpPr>
        <p:spPr>
          <a:xfrm>
            <a:off x="880230" y="1685610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AD2A26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sz="2400" b="1" dirty="0">
                <a:solidFill>
                  <a:schemeClr val="bg1"/>
                </a:solidFill>
                <a:latin typeface="Alibaba PuHuiTi Bold" panose="00020600040101010101" charset="-122"/>
                <a:ea typeface="Alibaba PuHuiTi Bold" panose="00020600040101010101" charset="-122"/>
              </a:rPr>
              <a:t>1</a:t>
            </a:r>
            <a:endParaRPr sz="2400" b="1" dirty="0">
              <a:solidFill>
                <a:schemeClr val="bg1"/>
              </a:solidFill>
              <a:latin typeface="Alibaba PuHuiTi Bold" panose="00020600040101010101" charset="-122"/>
              <a:ea typeface="Alibaba PuHuiTi Bold" panose="00020600040101010101" charset="-122"/>
            </a:endParaRPr>
          </a:p>
        </p:txBody>
      </p:sp>
      <p:sp>
        <p:nvSpPr>
          <p:cNvPr id="17" name="Round Rectangle"/>
          <p:cNvSpPr/>
          <p:nvPr/>
        </p:nvSpPr>
        <p:spPr>
          <a:xfrm>
            <a:off x="1556505" y="1685610"/>
            <a:ext cx="2158365" cy="577850"/>
          </a:xfrm>
          <a:custGeom>
            <a:avLst/>
            <a:gdLst/>
            <a:ahLst/>
            <a:cxnLst/>
            <a:rect l="l" t="t" r="r" b="b"/>
            <a:pathLst>
              <a:path w="2158400" h="577522">
                <a:moveTo>
                  <a:pt x="288761" y="577522"/>
                </a:moveTo>
                <a:lnTo>
                  <a:pt x="1869638" y="577522"/>
                </a:lnTo>
                <a:cubicBezTo>
                  <a:pt x="2029124" y="577522"/>
                  <a:pt x="2158400" y="448244"/>
                  <a:pt x="2158400" y="288761"/>
                </a:cubicBezTo>
                <a:cubicBezTo>
                  <a:pt x="2158400" y="129278"/>
                  <a:pt x="2029124" y="0"/>
                  <a:pt x="1869638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AD2A26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lang="zh-CN" altLang="en-US" sz="1600" b="1" dirty="0">
                <a:solidFill>
                  <a:srgbClr val="FFFFFF"/>
                </a:solidFill>
                <a:latin typeface="Alibaba PuHuiTi Bold" panose="00020600040101010101" charset="-122"/>
                <a:ea typeface="Alibaba PuHuiTi Bold" panose="00020600040101010101" charset="-122"/>
              </a:rPr>
              <a:t>什么是人工智能</a:t>
            </a:r>
            <a:endParaRPr sz="1600" dirty="0">
              <a:solidFill>
                <a:srgbClr val="FFFFFF"/>
              </a:solidFill>
              <a:latin typeface="Alibaba PuHuiTi Bold" panose="00020600040101010101" charset="-122"/>
              <a:ea typeface="Alibaba PuHuiTi Bold" panose="00020600040101010101" charset="-122"/>
            </a:endParaRPr>
          </a:p>
        </p:txBody>
      </p:sp>
      <p:sp>
        <p:nvSpPr>
          <p:cNvPr id="18" name="Circle"/>
          <p:cNvSpPr/>
          <p:nvPr/>
        </p:nvSpPr>
        <p:spPr>
          <a:xfrm>
            <a:off x="4113169" y="1913892"/>
            <a:ext cx="121920" cy="121285"/>
          </a:xfrm>
          <a:custGeom>
            <a:avLst/>
            <a:gdLst/>
            <a:ahLst/>
            <a:cxnLst/>
            <a:rect l="0" t="0" r="0" b="0"/>
            <a:pathLst>
              <a:path w="121600" h="121600">
                <a:moveTo>
                  <a:pt x="0" y="60800"/>
                </a:moveTo>
                <a:cubicBezTo>
                  <a:pt x="0" y="27221"/>
                  <a:pt x="27221" y="0"/>
                  <a:pt x="60800" y="0"/>
                </a:cubicBezTo>
                <a:cubicBezTo>
                  <a:pt x="94379" y="0"/>
                  <a:pt x="121600" y="27221"/>
                  <a:pt x="121600" y="60800"/>
                </a:cubicBezTo>
                <a:cubicBezTo>
                  <a:pt x="121600" y="94379"/>
                  <a:pt x="94379" y="121600"/>
                  <a:pt x="60800" y="121600"/>
                </a:cubicBezTo>
                <a:cubicBezTo>
                  <a:pt x="27221" y="121600"/>
                  <a:pt x="0" y="94379"/>
                  <a:pt x="0" y="60800"/>
                </a:cubicBezTo>
                <a:close/>
              </a:path>
            </a:pathLst>
          </a:custGeom>
          <a:solidFill>
            <a:srgbClr val="AD2A26"/>
          </a:solidFill>
          <a:ln w="7600" cap="flat">
            <a:noFill/>
            <a:bevel/>
          </a:ln>
        </p:spPr>
      </p:sp>
      <p:sp>
        <p:nvSpPr>
          <p:cNvPr id="19" name="Circle"/>
          <p:cNvSpPr/>
          <p:nvPr/>
        </p:nvSpPr>
        <p:spPr>
          <a:xfrm>
            <a:off x="957939" y="4267942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48504F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sz="2400" b="1" dirty="0">
                <a:solidFill>
                  <a:schemeClr val="bg1"/>
                </a:solidFill>
                <a:latin typeface="Alibaba PuHuiTi Bold" panose="00020600040101010101" charset="-122"/>
                <a:ea typeface="Alibaba PuHuiTi Bold" panose="00020600040101010101" charset="-122"/>
              </a:rPr>
              <a:t>2</a:t>
            </a:r>
            <a:endParaRPr sz="2400" b="1" dirty="0">
              <a:solidFill>
                <a:schemeClr val="bg1"/>
              </a:solidFill>
              <a:latin typeface="Alibaba PuHuiTi Bold" panose="00020600040101010101" charset="-122"/>
              <a:ea typeface="Alibaba PuHuiTi Bold" panose="00020600040101010101" charset="-122"/>
            </a:endParaRPr>
          </a:p>
        </p:txBody>
      </p:sp>
      <p:sp>
        <p:nvSpPr>
          <p:cNvPr id="20" name="Circle"/>
          <p:cNvSpPr/>
          <p:nvPr/>
        </p:nvSpPr>
        <p:spPr>
          <a:xfrm>
            <a:off x="4144926" y="4498100"/>
            <a:ext cx="121920" cy="121285"/>
          </a:xfrm>
          <a:custGeom>
            <a:avLst/>
            <a:gdLst/>
            <a:ahLst/>
            <a:cxnLst/>
            <a:rect l="0" t="0" r="0" b="0"/>
            <a:pathLst>
              <a:path w="121600" h="121600">
                <a:moveTo>
                  <a:pt x="0" y="60800"/>
                </a:moveTo>
                <a:cubicBezTo>
                  <a:pt x="0" y="27221"/>
                  <a:pt x="27221" y="0"/>
                  <a:pt x="60800" y="0"/>
                </a:cubicBezTo>
                <a:cubicBezTo>
                  <a:pt x="94379" y="0"/>
                  <a:pt x="121600" y="27221"/>
                  <a:pt x="121600" y="60800"/>
                </a:cubicBezTo>
                <a:cubicBezTo>
                  <a:pt x="121600" y="94379"/>
                  <a:pt x="94379" y="121600"/>
                  <a:pt x="60800" y="121600"/>
                </a:cubicBezTo>
                <a:cubicBezTo>
                  <a:pt x="27221" y="121600"/>
                  <a:pt x="0" y="94379"/>
                  <a:pt x="0" y="60800"/>
                </a:cubicBezTo>
                <a:close/>
              </a:path>
            </a:pathLst>
          </a:custGeom>
          <a:solidFill>
            <a:srgbClr val="48504F"/>
          </a:solidFill>
          <a:ln w="7600" cap="flat">
            <a:noFill/>
            <a:bevel/>
          </a:ln>
        </p:spPr>
      </p:sp>
      <p:sp>
        <p:nvSpPr>
          <p:cNvPr id="25" name="Round Rectangle"/>
          <p:cNvSpPr/>
          <p:nvPr/>
        </p:nvSpPr>
        <p:spPr>
          <a:xfrm>
            <a:off x="1636119" y="4280053"/>
            <a:ext cx="2158365" cy="577850"/>
          </a:xfrm>
          <a:custGeom>
            <a:avLst/>
            <a:gdLst/>
            <a:ahLst/>
            <a:cxnLst/>
            <a:rect l="l" t="t" r="r" b="b"/>
            <a:pathLst>
              <a:path w="2395930" h="577522">
                <a:moveTo>
                  <a:pt x="288761" y="577522"/>
                </a:moveTo>
                <a:lnTo>
                  <a:pt x="2107168" y="577522"/>
                </a:lnTo>
                <a:cubicBezTo>
                  <a:pt x="2266654" y="577522"/>
                  <a:pt x="2395930" y="448244"/>
                  <a:pt x="2395930" y="288761"/>
                </a:cubicBezTo>
                <a:cubicBezTo>
                  <a:pt x="2395930" y="129278"/>
                  <a:pt x="2266654" y="0"/>
                  <a:pt x="2107168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48504F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rgbClr val="FFFFFF"/>
                </a:solidFill>
                <a:latin typeface="Alibaba PuHuiTi Bold" panose="00020600040101010101" charset="-122"/>
                <a:ea typeface="Alibaba PuHuiTi Bold" panose="00020600040101010101" charset="-122"/>
              </a:rPr>
              <a:t>AI</a:t>
            </a:r>
            <a:r>
              <a:rPr lang="zh-CN" altLang="en-US" sz="1600" b="1" dirty="0">
                <a:solidFill>
                  <a:srgbClr val="FFFFFF"/>
                </a:solidFill>
                <a:latin typeface="Alibaba PuHuiTi Bold" panose="00020600040101010101" charset="-122"/>
                <a:ea typeface="Alibaba PuHuiTi Bold" panose="00020600040101010101" charset="-122"/>
              </a:rPr>
              <a:t>的期望</a:t>
            </a:r>
            <a:endParaRPr sz="1600" b="1" dirty="0">
              <a:solidFill>
                <a:srgbClr val="FFFFFF"/>
              </a:solidFill>
              <a:latin typeface="Alibaba PuHuiTi Bold" panose="00020600040101010101" charset="-122"/>
              <a:ea typeface="Alibaba PuHuiTi Bold" panose="00020600040101010101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948714" y="3203762"/>
            <a:ext cx="1238458" cy="1255114"/>
          </a:xfrm>
          <a:prstGeom prst="ellipse">
            <a:avLst/>
          </a:prstGeom>
          <a:noFill/>
          <a:ln w="28575">
            <a:solidFill>
              <a:srgbClr val="4C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altLang="zh-CN" dirty="0"/>
              <a:t>think like humans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5556976" y="3343021"/>
            <a:ext cx="20219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dirty="0"/>
              <a:t>Systems </a:t>
            </a:r>
            <a:endParaRPr lang="en-GB" altLang="zh-CN" dirty="0"/>
          </a:p>
          <a:p>
            <a:pPr algn="ctr"/>
            <a:r>
              <a:rPr lang="en-GB" altLang="zh-CN" dirty="0"/>
              <a:t>that think</a:t>
            </a:r>
            <a:r>
              <a:rPr lang="zh-CN" altLang="en-US" dirty="0"/>
              <a:t> </a:t>
            </a:r>
            <a:r>
              <a:rPr lang="en-GB" altLang="zh-CN" dirty="0"/>
              <a:t>like </a:t>
            </a:r>
            <a:endParaRPr lang="en-GB" altLang="zh-CN" dirty="0"/>
          </a:p>
          <a:p>
            <a:pPr algn="ctr"/>
            <a:r>
              <a:rPr lang="en-GB" altLang="zh-CN" dirty="0">
                <a:solidFill>
                  <a:srgbClr val="AD2A26"/>
                </a:solidFill>
              </a:rPr>
              <a:t>humans </a:t>
            </a:r>
            <a:endParaRPr lang="zh-CN" altLang="en-US" dirty="0">
              <a:solidFill>
                <a:srgbClr val="AD2A26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8373801" y="3257856"/>
            <a:ext cx="1238458" cy="1255114"/>
          </a:xfrm>
          <a:prstGeom prst="ellipse">
            <a:avLst/>
          </a:prstGeom>
          <a:noFill/>
          <a:ln w="28575">
            <a:solidFill>
              <a:srgbClr val="4C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altLang="zh-CN" dirty="0"/>
              <a:t>think like humans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8032781" y="3280550"/>
            <a:ext cx="20219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dirty="0"/>
              <a:t>Systems </a:t>
            </a:r>
            <a:endParaRPr lang="en-GB" altLang="zh-CN" dirty="0"/>
          </a:p>
          <a:p>
            <a:pPr algn="ctr"/>
            <a:r>
              <a:rPr lang="en-GB" altLang="zh-CN" dirty="0"/>
              <a:t>that </a:t>
            </a:r>
            <a:r>
              <a:rPr lang="en-GB" altLang="zh-CN" dirty="0">
                <a:solidFill>
                  <a:srgbClr val="AD2A26"/>
                </a:solidFill>
              </a:rPr>
              <a:t>think </a:t>
            </a:r>
            <a:endParaRPr lang="en-GB" altLang="zh-CN" dirty="0">
              <a:solidFill>
                <a:srgbClr val="AD2A26"/>
              </a:solidFill>
            </a:endParaRPr>
          </a:p>
          <a:p>
            <a:pPr algn="ctr"/>
            <a:r>
              <a:rPr lang="en-GB" altLang="zh-CN" dirty="0">
                <a:solidFill>
                  <a:srgbClr val="AD2A26"/>
                </a:solidFill>
              </a:rPr>
              <a:t>rationally </a:t>
            </a:r>
            <a:endParaRPr lang="zh-CN" altLang="en-US" dirty="0">
              <a:solidFill>
                <a:srgbClr val="AD2A26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941314" y="4634552"/>
            <a:ext cx="1238458" cy="1255114"/>
          </a:xfrm>
          <a:prstGeom prst="ellipse">
            <a:avLst/>
          </a:prstGeom>
          <a:noFill/>
          <a:ln w="28575">
            <a:solidFill>
              <a:srgbClr val="4C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altLang="zh-CN" dirty="0"/>
              <a:t>think like humans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5549576" y="4773811"/>
            <a:ext cx="20219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dirty="0"/>
              <a:t>Systems </a:t>
            </a:r>
            <a:endParaRPr lang="en-GB" altLang="zh-CN" dirty="0"/>
          </a:p>
          <a:p>
            <a:pPr algn="ctr"/>
            <a:r>
              <a:rPr lang="en-GB" altLang="zh-CN" dirty="0"/>
              <a:t>that act </a:t>
            </a:r>
            <a:r>
              <a:rPr lang="en-GB" altLang="zh-CN" dirty="0">
                <a:solidFill>
                  <a:srgbClr val="AD2A26"/>
                </a:solidFill>
              </a:rPr>
              <a:t>like humans </a:t>
            </a:r>
            <a:endParaRPr lang="zh-CN" altLang="en-US" dirty="0">
              <a:solidFill>
                <a:srgbClr val="AD2A26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8366401" y="4582769"/>
            <a:ext cx="1238458" cy="1255114"/>
          </a:xfrm>
          <a:prstGeom prst="ellipse">
            <a:avLst/>
          </a:prstGeom>
          <a:noFill/>
          <a:ln w="28575">
            <a:solidFill>
              <a:srgbClr val="4C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altLang="zh-CN" dirty="0"/>
              <a:t>think like humans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8025381" y="4711340"/>
            <a:ext cx="20219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dirty="0"/>
              <a:t>Systems </a:t>
            </a:r>
            <a:endParaRPr lang="en-GB" altLang="zh-CN" dirty="0"/>
          </a:p>
          <a:p>
            <a:pPr algn="ctr"/>
            <a:r>
              <a:rPr lang="en-GB" altLang="zh-CN" dirty="0"/>
              <a:t>that </a:t>
            </a:r>
            <a:r>
              <a:rPr lang="en-GB" altLang="zh-CN" dirty="0">
                <a:solidFill>
                  <a:srgbClr val="AD2A26"/>
                </a:solidFill>
              </a:rPr>
              <a:t>act </a:t>
            </a:r>
            <a:endParaRPr lang="en-GB" altLang="zh-CN" dirty="0">
              <a:solidFill>
                <a:srgbClr val="AD2A26"/>
              </a:solidFill>
            </a:endParaRPr>
          </a:p>
          <a:p>
            <a:pPr algn="ctr"/>
            <a:r>
              <a:rPr lang="en-GB" altLang="zh-CN" dirty="0">
                <a:solidFill>
                  <a:srgbClr val="AD2A26"/>
                </a:solidFill>
              </a:rPr>
              <a:t>rationally</a:t>
            </a:r>
            <a:endParaRPr lang="zh-CN" altLang="en-US" dirty="0">
              <a:solidFill>
                <a:srgbClr val="AD2A26"/>
              </a:solidFill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5246229" y="5785915"/>
            <a:ext cx="6332143" cy="79690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2"/>
          <p:cNvSpPr txBox="1"/>
          <p:nvPr/>
        </p:nvSpPr>
        <p:spPr>
          <a:xfrm>
            <a:off x="4693840" y="2720186"/>
            <a:ext cx="6677881" cy="42452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92377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有监督学习模型训练和模型预测  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63" y="1973345"/>
            <a:ext cx="7730247" cy="366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331911" y="1579572"/>
            <a:ext cx="43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机器学习建模的一般步骤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86125" y="181128"/>
            <a:ext cx="7036395" cy="761341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lvl="1" indent="0">
              <a:buNone/>
            </a:pP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TextBox 6"/>
          <p:cNvSpPr txBox="1"/>
          <p:nvPr/>
        </p:nvSpPr>
        <p:spPr>
          <a:xfrm>
            <a:off x="4845178" y="1894562"/>
            <a:ext cx="6758020" cy="25870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</a:rPr>
              <a:t>获取数据</a:t>
            </a:r>
            <a:r>
              <a:rPr kumimoji="1" lang="zh-CN" alt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搜集与完成机器学习任务相关的数据集</a:t>
            </a: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</a:rPr>
              <a:t>数据基本处理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</a:rPr>
              <a:t>：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</a:rPr>
              <a:t>数据集中异常值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</a:rPr>
              <a:t>,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</a:rPr>
              <a:t>缺失值的处理等</a:t>
            </a: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</a:rPr>
              <a:t>特征工程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对数据特征进行提取、转成向量，让模型达到最好的效果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机器学习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(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模型训练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)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：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选择合适的算法对模型进行训练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根据不同的任务来选中不同的算法；有监督学习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无监督学习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半监督学习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强化学习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模型评估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：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评估效果好上线服务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评估效果不好则重复上述步骤</a:t>
            </a:r>
            <a:endParaRPr lang="en-US" altLang="zh-CN" sz="140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321575" y="899051"/>
            <a:ext cx="9301674" cy="96434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下面关于机器学习建模的流程每个步骤表示如下：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获取数据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(3)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、数据基本处理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 特征工程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(6)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 机器学习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模型训练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(5)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 模型评估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(4)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在线服务模型预测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。下列流程正确的是：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20434" y="2198501"/>
            <a:ext cx="5933129" cy="175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-&gt;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&gt;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-&gt;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-&gt;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-&gt;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-&gt;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&gt;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-&gt;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-&gt;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-&gt;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-&gt;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&gt;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-&gt;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-&gt;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-&gt;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-&gt;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&gt;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-&gt;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-&gt;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-&gt;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4" name="图片 13" descr="01 (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5900" y="5174812"/>
            <a:ext cx="1481455" cy="14814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607478" y="4781048"/>
            <a:ext cx="6764235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解析：最后是在线服务模型预测 正确答案 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endParaRPr lang="zh-CN" altLang="en-US" sz="1600" b="1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人工智能三大概念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人工智能（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AI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）、机器学习（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ML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）和深度学习（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DL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机器学习的应用领域和发展史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机器学习常用术语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样本、特征、标签、</a:t>
            </a:r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训练集和测试集</a:t>
            </a:r>
            <a:endParaRPr kumimoji="1"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机器学习算法分类</a:t>
            </a:r>
            <a:endParaRPr kumimoji="1"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有监督学习、无监督学习、半监督、强化学习</a:t>
            </a:r>
            <a:endParaRPr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机器学习建模流程</a:t>
            </a:r>
            <a:endParaRPr lang="en-US" altLang="zh-CN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特征工程概念入门</a:t>
            </a:r>
            <a:endParaRPr kumimoji="1" lang="en-US" altLang="zh-CN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特征工程、特征工程子领域</a:t>
            </a:r>
            <a:endParaRPr lang="en-US" altLang="zh-CN" sz="1600" b="0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模型拟合问题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机器学习环境</a:t>
            </a:r>
            <a:endParaRPr lang="en-US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06704" y="1606748"/>
            <a:ext cx="5889026" cy="3644503"/>
          </a:xfrm>
        </p:spPr>
        <p:txBody>
          <a:bodyPr anchor="t"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知道特征工程是什么？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理解特征提取的作用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理解特征预处理的作用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了解特征降维、特征选择、特征组合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特征工程概念入门  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2947602" y="1499696"/>
            <a:ext cx="8415519" cy="1335183"/>
          </a:xfrm>
          <a:prstGeom prst="rect">
            <a:avLst/>
          </a:prstGeom>
          <a:noFill/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Shape 2678"/>
          <p:cNvSpPr/>
          <p:nvPr/>
        </p:nvSpPr>
        <p:spPr>
          <a:xfrm>
            <a:off x="5751387" y="1703406"/>
            <a:ext cx="733927" cy="663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1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796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560" noProof="1">
              <a:latin typeface="+mn-ea"/>
              <a:cs typeface="Arial" panose="020B0604020202020204"/>
            </a:endParaRPr>
          </a:p>
        </p:txBody>
      </p:sp>
      <p:sp>
        <p:nvSpPr>
          <p:cNvPr id="38" name="Shape 2678"/>
          <p:cNvSpPr/>
          <p:nvPr/>
        </p:nvSpPr>
        <p:spPr>
          <a:xfrm>
            <a:off x="4449853" y="1703406"/>
            <a:ext cx="733927" cy="663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1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796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560" noProof="1">
              <a:latin typeface="+mn-ea"/>
              <a:cs typeface="Arial" panose="020B0604020202020204"/>
            </a:endParaRPr>
          </a:p>
        </p:txBody>
      </p:sp>
      <p:sp>
        <p:nvSpPr>
          <p:cNvPr id="39" name="Shape 2678"/>
          <p:cNvSpPr/>
          <p:nvPr/>
        </p:nvSpPr>
        <p:spPr>
          <a:xfrm>
            <a:off x="3263934" y="1703406"/>
            <a:ext cx="733927" cy="663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1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796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560" noProof="1">
              <a:latin typeface="+mn-ea"/>
              <a:cs typeface="Arial" panose="020B0604020202020204"/>
            </a:endParaRPr>
          </a:p>
        </p:txBody>
      </p:sp>
      <p:sp>
        <p:nvSpPr>
          <p:cNvPr id="40" name="Shape 2678"/>
          <p:cNvSpPr/>
          <p:nvPr/>
        </p:nvSpPr>
        <p:spPr>
          <a:xfrm>
            <a:off x="7010877" y="1703406"/>
            <a:ext cx="733927" cy="663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1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796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560" noProof="1">
              <a:latin typeface="+mn-ea"/>
              <a:cs typeface="Arial" panose="020B0604020202020204"/>
            </a:endParaRPr>
          </a:p>
        </p:txBody>
      </p:sp>
      <p:sp>
        <p:nvSpPr>
          <p:cNvPr id="41" name="文本占位符 2"/>
          <p:cNvSpPr txBox="1"/>
          <p:nvPr/>
        </p:nvSpPr>
        <p:spPr>
          <a:xfrm>
            <a:off x="3215806" y="2338976"/>
            <a:ext cx="7788443" cy="49590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房子面积</a:t>
            </a:r>
            <a:r>
              <a:rPr lang="en-US" altLang="zh-CN" dirty="0">
                <a:solidFill>
                  <a:schemeClr val="tx1"/>
                </a:solidFill>
              </a:rPr>
              <a:t>   </a:t>
            </a:r>
            <a:r>
              <a:rPr lang="zh-CN" altLang="en-US" dirty="0">
                <a:solidFill>
                  <a:schemeClr val="tx1"/>
                </a:solidFill>
              </a:rPr>
              <a:t>房子位置     房子楼层     房子朝向             房子价格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Shape 2784"/>
          <p:cNvSpPr/>
          <p:nvPr/>
        </p:nvSpPr>
        <p:spPr>
          <a:xfrm>
            <a:off x="9304290" y="1675227"/>
            <a:ext cx="733927" cy="663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FF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796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560" noProof="1">
              <a:latin typeface="+mn-ea"/>
              <a:cs typeface="Arial" panose="020B0604020202020204"/>
            </a:endParaRPr>
          </a:p>
        </p:txBody>
      </p:sp>
      <p:sp>
        <p:nvSpPr>
          <p:cNvPr id="43" name="标题 2"/>
          <p:cNvSpPr txBox="1"/>
          <p:nvPr/>
        </p:nvSpPr>
        <p:spPr>
          <a:xfrm>
            <a:off x="646627" y="1671383"/>
            <a:ext cx="2165315" cy="495904"/>
          </a:xfrm>
          <a:prstGeom prst="rect">
            <a:avLst/>
          </a:prstGeom>
        </p:spPr>
        <p:txBody>
          <a:bodyPr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solidFill>
                  <a:srgbClr val="595959"/>
                </a:solidFill>
              </a:rPr>
              <a:t>特征</a:t>
            </a:r>
            <a:r>
              <a:rPr kumimoji="1" lang="en-GB" altLang="zh-CN" sz="1800" dirty="0">
                <a:solidFill>
                  <a:srgbClr val="595959"/>
                </a:solidFill>
              </a:rPr>
              <a:t>(feature) </a:t>
            </a:r>
            <a:endParaRPr kumimoji="1" lang="en-GB" altLang="zh-CN" sz="1800" dirty="0">
              <a:solidFill>
                <a:srgbClr val="595959"/>
              </a:solidFill>
            </a:endParaRPr>
          </a:p>
        </p:txBody>
      </p:sp>
      <p:sp>
        <p:nvSpPr>
          <p:cNvPr id="45" name="标题 2"/>
          <p:cNvSpPr txBox="1"/>
          <p:nvPr/>
        </p:nvSpPr>
        <p:spPr>
          <a:xfrm>
            <a:off x="791594" y="3775247"/>
            <a:ext cx="1539012" cy="1318819"/>
          </a:xfrm>
          <a:prstGeom prst="rect">
            <a:avLst/>
          </a:prstGeom>
        </p:spPr>
        <p:txBody>
          <a:bodyPr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solidFill>
                  <a:srgbClr val="595959"/>
                </a:solidFill>
              </a:rPr>
              <a:t>特征工程</a:t>
            </a:r>
            <a:endParaRPr kumimoji="1" lang="en-US" altLang="zh-CN" sz="1800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GB" altLang="zh-CN" sz="1400" dirty="0">
                <a:solidFill>
                  <a:srgbClr val="595959"/>
                </a:solidFill>
              </a:rPr>
              <a:t>(Feature Engineering) </a:t>
            </a:r>
            <a:endParaRPr kumimoji="1" lang="en-GB" altLang="zh-CN" sz="1400" dirty="0">
              <a:solidFill>
                <a:srgbClr val="595959"/>
              </a:solidFill>
            </a:endParaRPr>
          </a:p>
        </p:txBody>
      </p:sp>
      <p:sp>
        <p:nvSpPr>
          <p:cNvPr id="46" name="标题 2"/>
          <p:cNvSpPr txBox="1"/>
          <p:nvPr/>
        </p:nvSpPr>
        <p:spPr>
          <a:xfrm>
            <a:off x="3911645" y="4071636"/>
            <a:ext cx="6932390" cy="830173"/>
          </a:xfrm>
          <a:prstGeom prst="rect">
            <a:avLst/>
          </a:prstGeom>
        </p:spPr>
        <p:txBody>
          <a:bodyPr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endParaRPr kumimoji="1" lang="en-US" altLang="zh-CN" sz="1400" dirty="0">
              <a:solidFill>
                <a:srgbClr val="595959"/>
              </a:solidFill>
            </a:endParaRPr>
          </a:p>
        </p:txBody>
      </p:sp>
      <p:sp>
        <p:nvSpPr>
          <p:cNvPr id="50" name="标题 2"/>
          <p:cNvSpPr txBox="1"/>
          <p:nvPr/>
        </p:nvSpPr>
        <p:spPr>
          <a:xfrm>
            <a:off x="2811941" y="3881218"/>
            <a:ext cx="8032094" cy="495903"/>
          </a:xfrm>
          <a:prstGeom prst="rect">
            <a:avLst/>
          </a:prstGeom>
        </p:spPr>
        <p:txBody>
          <a:bodyPr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利用专业背景知识和技巧</a:t>
            </a:r>
            <a:r>
              <a:rPr kumimoji="1" lang="zh-CN" altLang="en-US" sz="1400" dirty="0">
                <a:solidFill>
                  <a:schemeClr val="accent2">
                    <a:lumMod val="75000"/>
                  </a:schemeClr>
                </a:solidFill>
              </a:rPr>
              <a:t>处理数据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，让机器学习算法效果最好。这个过程就是特征工程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标题 2"/>
          <p:cNvSpPr txBox="1"/>
          <p:nvPr/>
        </p:nvSpPr>
        <p:spPr>
          <a:xfrm>
            <a:off x="2947602" y="4377121"/>
            <a:ext cx="7213837" cy="830173"/>
          </a:xfrm>
          <a:prstGeom prst="rect">
            <a:avLst/>
          </a:prstGeom>
        </p:spPr>
        <p:txBody>
          <a:bodyPr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zh-CN" sz="1400" dirty="0">
                <a:solidFill>
                  <a:srgbClr val="595959"/>
                </a:solidFill>
              </a:rPr>
              <a:t>Coming up with features is difficult, time-consuming, requires expert knowledge. “Applied machine learning” is basically feature engineering. ”</a:t>
            </a:r>
            <a:endParaRPr kumimoji="1" lang="en-US" altLang="zh-CN" sz="1400" dirty="0">
              <a:solidFill>
                <a:srgbClr val="595959"/>
              </a:solidFill>
            </a:endParaRPr>
          </a:p>
        </p:txBody>
      </p:sp>
      <p:sp>
        <p:nvSpPr>
          <p:cNvPr id="53" name="标题 2"/>
          <p:cNvSpPr txBox="1"/>
          <p:nvPr/>
        </p:nvSpPr>
        <p:spPr>
          <a:xfrm>
            <a:off x="8877824" y="5374277"/>
            <a:ext cx="3053981" cy="1171484"/>
          </a:xfrm>
          <a:prstGeom prst="rect">
            <a:avLst/>
          </a:prstGeom>
        </p:spPr>
        <p:txBody>
          <a:bodyPr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endParaRPr kumimoji="1" lang="en-US" altLang="zh-CN" sz="1400" dirty="0">
              <a:solidFill>
                <a:srgbClr val="595959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36277" y="5512779"/>
            <a:ext cx="6119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数据和特征决定了机器学习的上限，而模型和算法只是逼近这个上限而已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线连接符 6"/>
          <p:cNvCxnSpPr/>
          <p:nvPr/>
        </p:nvCxnSpPr>
        <p:spPr>
          <a:xfrm>
            <a:off x="3231874" y="2034900"/>
            <a:ext cx="1694815" cy="0"/>
          </a:xfrm>
          <a:prstGeom prst="line">
            <a:avLst/>
          </a:prstGeom>
          <a:solidFill>
            <a:srgbClr val="C00000"/>
          </a:solidFill>
          <a:ln w="12700" cap="flat">
            <a:solidFill>
              <a:srgbClr val="AD2A26"/>
            </a:solidFill>
            <a:bevel/>
          </a:ln>
        </p:spPr>
      </p:cxnSp>
      <p:sp>
        <p:nvSpPr>
          <p:cNvPr id="10" name="Circle"/>
          <p:cNvSpPr/>
          <p:nvPr/>
        </p:nvSpPr>
        <p:spPr>
          <a:xfrm>
            <a:off x="959844" y="1740201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AD2A26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1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1" name="Round Rectangle"/>
          <p:cNvSpPr/>
          <p:nvPr/>
        </p:nvSpPr>
        <p:spPr>
          <a:xfrm>
            <a:off x="1636118" y="1740201"/>
            <a:ext cx="2412000" cy="577850"/>
          </a:xfrm>
          <a:custGeom>
            <a:avLst/>
            <a:gdLst/>
            <a:ahLst/>
            <a:cxnLst/>
            <a:rect l="l" t="t" r="r" b="b"/>
            <a:pathLst>
              <a:path w="2158400" h="577522">
                <a:moveTo>
                  <a:pt x="288761" y="577522"/>
                </a:moveTo>
                <a:lnTo>
                  <a:pt x="1869638" y="577522"/>
                </a:lnTo>
                <a:cubicBezTo>
                  <a:pt x="2029124" y="577522"/>
                  <a:pt x="2158400" y="448244"/>
                  <a:pt x="2158400" y="288761"/>
                </a:cubicBezTo>
                <a:cubicBezTo>
                  <a:pt x="2158400" y="129278"/>
                  <a:pt x="2029124" y="0"/>
                  <a:pt x="1869638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AD2A26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i="0" u="none" strike="noStrike" dirty="0">
                <a:solidFill>
                  <a:schemeClr val="bg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特征提取</a:t>
            </a:r>
            <a:endParaRPr lang="en-US" altLang="zh-CN" sz="1600" b="1" i="0" u="none" strike="noStrike" dirty="0">
              <a:solidFill>
                <a:schemeClr val="bg1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600" b="1" i="0" u="none" strike="noStrike" dirty="0">
                <a:solidFill>
                  <a:schemeClr val="bg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feature extraction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Circle"/>
          <p:cNvSpPr/>
          <p:nvPr/>
        </p:nvSpPr>
        <p:spPr>
          <a:xfrm>
            <a:off x="4867238" y="1983279"/>
            <a:ext cx="121920" cy="121285"/>
          </a:xfrm>
          <a:custGeom>
            <a:avLst/>
            <a:gdLst/>
            <a:ahLst/>
            <a:cxnLst/>
            <a:rect l="0" t="0" r="0" b="0"/>
            <a:pathLst>
              <a:path w="121600" h="121600">
                <a:moveTo>
                  <a:pt x="0" y="60800"/>
                </a:moveTo>
                <a:cubicBezTo>
                  <a:pt x="0" y="27221"/>
                  <a:pt x="27221" y="0"/>
                  <a:pt x="60800" y="0"/>
                </a:cubicBezTo>
                <a:cubicBezTo>
                  <a:pt x="94379" y="0"/>
                  <a:pt x="121600" y="27221"/>
                  <a:pt x="121600" y="60800"/>
                </a:cubicBezTo>
                <a:cubicBezTo>
                  <a:pt x="121600" y="94379"/>
                  <a:pt x="94379" y="121600"/>
                  <a:pt x="60800" y="121600"/>
                </a:cubicBezTo>
                <a:cubicBezTo>
                  <a:pt x="27221" y="121600"/>
                  <a:pt x="0" y="94379"/>
                  <a:pt x="0" y="60800"/>
                </a:cubicBezTo>
                <a:close/>
              </a:path>
            </a:pathLst>
          </a:custGeom>
          <a:solidFill>
            <a:srgbClr val="AD2A26"/>
          </a:solidFill>
          <a:ln w="7600" cap="flat">
            <a:noFill/>
            <a:bevel/>
          </a:ln>
        </p:spPr>
      </p:sp>
      <p:sp>
        <p:nvSpPr>
          <p:cNvPr id="13" name="Circle"/>
          <p:cNvSpPr/>
          <p:nvPr/>
        </p:nvSpPr>
        <p:spPr>
          <a:xfrm>
            <a:off x="957939" y="2723597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48504F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2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5" name="Circle"/>
          <p:cNvSpPr/>
          <p:nvPr/>
        </p:nvSpPr>
        <p:spPr>
          <a:xfrm>
            <a:off x="957939" y="3706993"/>
            <a:ext cx="577215" cy="577215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AD2A26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3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6" name="Round Rectangle"/>
          <p:cNvSpPr/>
          <p:nvPr/>
        </p:nvSpPr>
        <p:spPr>
          <a:xfrm>
            <a:off x="1636119" y="3706993"/>
            <a:ext cx="2412000" cy="577215"/>
          </a:xfrm>
          <a:custGeom>
            <a:avLst/>
            <a:gdLst/>
            <a:ahLst/>
            <a:cxnLst/>
            <a:rect l="l" t="t" r="r" b="b"/>
            <a:pathLst>
              <a:path w="2033023" h="577522">
                <a:moveTo>
                  <a:pt x="288761" y="577522"/>
                </a:moveTo>
                <a:lnTo>
                  <a:pt x="1744261" y="577522"/>
                </a:lnTo>
                <a:cubicBezTo>
                  <a:pt x="1903739" y="577522"/>
                  <a:pt x="2033023" y="448244"/>
                  <a:pt x="2033023" y="288761"/>
                </a:cubicBezTo>
                <a:cubicBezTo>
                  <a:pt x="2033023" y="129278"/>
                  <a:pt x="1903739" y="0"/>
                  <a:pt x="1744261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AD2A26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特征降维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  <a:p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   </a:t>
            </a:r>
            <a:r>
              <a:rPr kumimoji="0" lang="en-GB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Feature</a:t>
            </a:r>
            <a:r>
              <a:rPr lang="zh-CN" altLang="en-US" sz="1400" b="1" dirty="0">
                <a:solidFill>
                  <a:srgbClr val="FFFFFF"/>
                </a:solidFill>
                <a:latin typeface="Alibaba PuHuiTi Bold" panose="00020600040101010101" charset="-122"/>
                <a:ea typeface="Alibaba PuHuiTi Bold" panose="00020600040101010101" charset="-122"/>
              </a:rPr>
              <a:t> </a:t>
            </a:r>
            <a:r>
              <a:rPr kumimoji="0" lang="en-GB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decomposition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8" name="Circle"/>
          <p:cNvSpPr/>
          <p:nvPr/>
        </p:nvSpPr>
        <p:spPr>
          <a:xfrm>
            <a:off x="952224" y="4689119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48504F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4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9" name="Round Rectangle"/>
          <p:cNvSpPr/>
          <p:nvPr/>
        </p:nvSpPr>
        <p:spPr>
          <a:xfrm>
            <a:off x="1628498" y="4689119"/>
            <a:ext cx="2412000" cy="577850"/>
          </a:xfrm>
          <a:custGeom>
            <a:avLst/>
            <a:gdLst/>
            <a:ahLst/>
            <a:cxnLst/>
            <a:rect l="l" t="t" r="r" b="b"/>
            <a:pathLst>
              <a:path w="2395930" h="577522">
                <a:moveTo>
                  <a:pt x="288761" y="577522"/>
                </a:moveTo>
                <a:lnTo>
                  <a:pt x="2107168" y="577522"/>
                </a:lnTo>
                <a:cubicBezTo>
                  <a:pt x="2266654" y="577522"/>
                  <a:pt x="2395930" y="448244"/>
                  <a:pt x="2395930" y="288761"/>
                </a:cubicBezTo>
                <a:cubicBezTo>
                  <a:pt x="2395930" y="129278"/>
                  <a:pt x="2266654" y="0"/>
                  <a:pt x="2107168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48504F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特征选择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  <a:p>
            <a:pPr algn="ctr"/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feature selection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21" name="Circle"/>
          <p:cNvSpPr/>
          <p:nvPr/>
        </p:nvSpPr>
        <p:spPr>
          <a:xfrm>
            <a:off x="959844" y="5672516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AD2A26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5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23" name="TextBox 53"/>
          <p:cNvSpPr txBox="1"/>
          <p:nvPr/>
        </p:nvSpPr>
        <p:spPr>
          <a:xfrm>
            <a:off x="5238940" y="1724267"/>
            <a:ext cx="6246801" cy="3802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原始数据中提取与任务相关的特征，构成特征向量</a:t>
            </a:r>
            <a:endParaRPr lang="en-US" altLang="zh-CN" sz="1400" b="0" i="0" u="none" strike="noStrike" dirty="0">
              <a:solidFill>
                <a:schemeClr val="accent2">
                  <a:lumMod val="75000"/>
                </a:schemeClr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28" name="Round Rectangle"/>
          <p:cNvSpPr/>
          <p:nvPr/>
        </p:nvSpPr>
        <p:spPr>
          <a:xfrm>
            <a:off x="1636118" y="5681533"/>
            <a:ext cx="2412000" cy="577215"/>
          </a:xfrm>
          <a:custGeom>
            <a:avLst/>
            <a:gdLst/>
            <a:ahLst/>
            <a:cxnLst/>
            <a:rect l="l" t="t" r="r" b="b"/>
            <a:pathLst>
              <a:path w="2033023" h="577522">
                <a:moveTo>
                  <a:pt x="288761" y="577522"/>
                </a:moveTo>
                <a:lnTo>
                  <a:pt x="1744261" y="577522"/>
                </a:lnTo>
                <a:cubicBezTo>
                  <a:pt x="1903739" y="577522"/>
                  <a:pt x="2033023" y="448244"/>
                  <a:pt x="2033023" y="288761"/>
                </a:cubicBezTo>
                <a:cubicBezTo>
                  <a:pt x="2033023" y="129278"/>
                  <a:pt x="1903739" y="0"/>
                  <a:pt x="1744261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AD2A26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特征组合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  <a:p>
            <a:pPr algn="ctr"/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feature crosses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29" name="Round Rectangle"/>
          <p:cNvSpPr/>
          <p:nvPr/>
        </p:nvSpPr>
        <p:spPr>
          <a:xfrm>
            <a:off x="1636118" y="2735708"/>
            <a:ext cx="2412000" cy="577850"/>
          </a:xfrm>
          <a:custGeom>
            <a:avLst/>
            <a:gdLst/>
            <a:ahLst/>
            <a:cxnLst/>
            <a:rect l="l" t="t" r="r" b="b"/>
            <a:pathLst>
              <a:path w="2395930" h="577522">
                <a:moveTo>
                  <a:pt x="288761" y="577522"/>
                </a:moveTo>
                <a:lnTo>
                  <a:pt x="2107168" y="577522"/>
                </a:lnTo>
                <a:cubicBezTo>
                  <a:pt x="2266654" y="577522"/>
                  <a:pt x="2395930" y="448244"/>
                  <a:pt x="2395930" y="288761"/>
                </a:cubicBezTo>
                <a:cubicBezTo>
                  <a:pt x="2395930" y="129278"/>
                  <a:pt x="2266654" y="0"/>
                  <a:pt x="2107168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48504F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特征预处理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  <a:p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  </a:t>
            </a: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feature preprocessing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31" name="标题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特征工程概念入门 </a:t>
            </a:r>
            <a:r>
              <a:rPr kumimoji="1" lang="en-US" altLang="zh-CN" dirty="0">
                <a:solidFill>
                  <a:srgbClr val="595959"/>
                </a:solidFill>
              </a:rPr>
              <a:t>–</a:t>
            </a:r>
            <a:r>
              <a:rPr kumimoji="1" lang="zh-CN" altLang="en-US" dirty="0">
                <a:solidFill>
                  <a:srgbClr val="595959"/>
                </a:solidFill>
              </a:rPr>
              <a:t> 涉及内容   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7186" y="4006471"/>
            <a:ext cx="3342352" cy="25209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940" y="2323664"/>
            <a:ext cx="4275504" cy="168280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3231874" y="3012868"/>
            <a:ext cx="1694815" cy="0"/>
          </a:xfrm>
          <a:prstGeom prst="line">
            <a:avLst/>
          </a:prstGeom>
          <a:solidFill>
            <a:srgbClr val="C00000"/>
          </a:solidFill>
          <a:ln w="12700" cap="flat">
            <a:solidFill>
              <a:srgbClr val="48504F"/>
            </a:solidFill>
            <a:bevel/>
          </a:ln>
        </p:spPr>
      </p:cxnSp>
      <p:sp>
        <p:nvSpPr>
          <p:cNvPr id="10" name="Circle"/>
          <p:cNvSpPr/>
          <p:nvPr/>
        </p:nvSpPr>
        <p:spPr>
          <a:xfrm>
            <a:off x="959844" y="1740201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AD2A26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1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1" name="Round Rectangle"/>
          <p:cNvSpPr/>
          <p:nvPr/>
        </p:nvSpPr>
        <p:spPr>
          <a:xfrm>
            <a:off x="1636118" y="1740201"/>
            <a:ext cx="2412000" cy="577850"/>
          </a:xfrm>
          <a:custGeom>
            <a:avLst/>
            <a:gdLst/>
            <a:ahLst/>
            <a:cxnLst/>
            <a:rect l="l" t="t" r="r" b="b"/>
            <a:pathLst>
              <a:path w="2158400" h="577522">
                <a:moveTo>
                  <a:pt x="288761" y="577522"/>
                </a:moveTo>
                <a:lnTo>
                  <a:pt x="1869638" y="577522"/>
                </a:lnTo>
                <a:cubicBezTo>
                  <a:pt x="2029124" y="577522"/>
                  <a:pt x="2158400" y="448244"/>
                  <a:pt x="2158400" y="288761"/>
                </a:cubicBezTo>
                <a:cubicBezTo>
                  <a:pt x="2158400" y="129278"/>
                  <a:pt x="2029124" y="0"/>
                  <a:pt x="1869638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AD2A26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i="0" u="none" strike="noStrike" dirty="0">
                <a:solidFill>
                  <a:schemeClr val="bg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特征提取</a:t>
            </a:r>
            <a:endParaRPr lang="en-US" altLang="zh-CN" sz="1600" b="1" i="0" u="none" strike="noStrike" dirty="0">
              <a:solidFill>
                <a:schemeClr val="bg1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600" b="1" i="0" u="none" strike="noStrike" dirty="0">
                <a:solidFill>
                  <a:schemeClr val="bg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feature extraction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Circle"/>
          <p:cNvSpPr/>
          <p:nvPr/>
        </p:nvSpPr>
        <p:spPr>
          <a:xfrm>
            <a:off x="957939" y="2723597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48504F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2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4" name="Circle"/>
          <p:cNvSpPr/>
          <p:nvPr/>
        </p:nvSpPr>
        <p:spPr>
          <a:xfrm>
            <a:off x="4909544" y="2944967"/>
            <a:ext cx="121920" cy="121285"/>
          </a:xfrm>
          <a:custGeom>
            <a:avLst/>
            <a:gdLst/>
            <a:ahLst/>
            <a:cxnLst/>
            <a:rect l="0" t="0" r="0" b="0"/>
            <a:pathLst>
              <a:path w="121600" h="121600">
                <a:moveTo>
                  <a:pt x="0" y="60800"/>
                </a:moveTo>
                <a:cubicBezTo>
                  <a:pt x="0" y="27221"/>
                  <a:pt x="27221" y="0"/>
                  <a:pt x="60800" y="0"/>
                </a:cubicBezTo>
                <a:cubicBezTo>
                  <a:pt x="94379" y="0"/>
                  <a:pt x="121600" y="27221"/>
                  <a:pt x="121600" y="60800"/>
                </a:cubicBezTo>
                <a:cubicBezTo>
                  <a:pt x="121600" y="94379"/>
                  <a:pt x="94379" y="121600"/>
                  <a:pt x="60800" y="121600"/>
                </a:cubicBezTo>
                <a:cubicBezTo>
                  <a:pt x="27221" y="121600"/>
                  <a:pt x="0" y="94379"/>
                  <a:pt x="0" y="60800"/>
                </a:cubicBezTo>
                <a:close/>
              </a:path>
            </a:pathLst>
          </a:custGeom>
          <a:solidFill>
            <a:srgbClr val="48504F"/>
          </a:solidFill>
          <a:ln w="7600" cap="flat">
            <a:noFill/>
            <a:bevel/>
          </a:ln>
        </p:spPr>
      </p:sp>
      <p:sp>
        <p:nvSpPr>
          <p:cNvPr id="15" name="Circle"/>
          <p:cNvSpPr/>
          <p:nvPr/>
        </p:nvSpPr>
        <p:spPr>
          <a:xfrm>
            <a:off x="957939" y="3706993"/>
            <a:ext cx="577215" cy="577215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AD2A26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3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6" name="Round Rectangle"/>
          <p:cNvSpPr/>
          <p:nvPr/>
        </p:nvSpPr>
        <p:spPr>
          <a:xfrm>
            <a:off x="1636119" y="3706993"/>
            <a:ext cx="2412000" cy="577215"/>
          </a:xfrm>
          <a:custGeom>
            <a:avLst/>
            <a:gdLst/>
            <a:ahLst/>
            <a:cxnLst/>
            <a:rect l="l" t="t" r="r" b="b"/>
            <a:pathLst>
              <a:path w="2033023" h="577522">
                <a:moveTo>
                  <a:pt x="288761" y="577522"/>
                </a:moveTo>
                <a:lnTo>
                  <a:pt x="1744261" y="577522"/>
                </a:lnTo>
                <a:cubicBezTo>
                  <a:pt x="1903739" y="577522"/>
                  <a:pt x="2033023" y="448244"/>
                  <a:pt x="2033023" y="288761"/>
                </a:cubicBezTo>
                <a:cubicBezTo>
                  <a:pt x="2033023" y="129278"/>
                  <a:pt x="1903739" y="0"/>
                  <a:pt x="1744261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AD2A26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特征降维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  <a:p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   </a:t>
            </a:r>
            <a:r>
              <a:rPr kumimoji="0" lang="en-GB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Feature</a:t>
            </a:r>
            <a:r>
              <a:rPr lang="zh-CN" altLang="en-US" sz="1400" b="1" dirty="0">
                <a:solidFill>
                  <a:srgbClr val="FFFFFF"/>
                </a:solidFill>
                <a:latin typeface="Alibaba PuHuiTi Bold" panose="00020600040101010101" charset="-122"/>
                <a:ea typeface="Alibaba PuHuiTi Bold" panose="00020600040101010101" charset="-122"/>
              </a:rPr>
              <a:t> </a:t>
            </a:r>
            <a:r>
              <a:rPr kumimoji="0" lang="en-GB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decomposition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8" name="Circle"/>
          <p:cNvSpPr/>
          <p:nvPr/>
        </p:nvSpPr>
        <p:spPr>
          <a:xfrm>
            <a:off x="952224" y="4689119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48504F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4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9" name="Round Rectangle"/>
          <p:cNvSpPr/>
          <p:nvPr/>
        </p:nvSpPr>
        <p:spPr>
          <a:xfrm>
            <a:off x="1628498" y="4689119"/>
            <a:ext cx="2412000" cy="577850"/>
          </a:xfrm>
          <a:custGeom>
            <a:avLst/>
            <a:gdLst/>
            <a:ahLst/>
            <a:cxnLst/>
            <a:rect l="l" t="t" r="r" b="b"/>
            <a:pathLst>
              <a:path w="2395930" h="577522">
                <a:moveTo>
                  <a:pt x="288761" y="577522"/>
                </a:moveTo>
                <a:lnTo>
                  <a:pt x="2107168" y="577522"/>
                </a:lnTo>
                <a:cubicBezTo>
                  <a:pt x="2266654" y="577522"/>
                  <a:pt x="2395930" y="448244"/>
                  <a:pt x="2395930" y="288761"/>
                </a:cubicBezTo>
                <a:cubicBezTo>
                  <a:pt x="2395930" y="129278"/>
                  <a:pt x="2266654" y="0"/>
                  <a:pt x="2107168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48504F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特征选择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  <a:p>
            <a:pPr algn="ctr"/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feature selection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21" name="Circle"/>
          <p:cNvSpPr/>
          <p:nvPr/>
        </p:nvSpPr>
        <p:spPr>
          <a:xfrm>
            <a:off x="959844" y="5672516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AD2A26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5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24" name="TextBox 53"/>
          <p:cNvSpPr txBox="1"/>
          <p:nvPr/>
        </p:nvSpPr>
        <p:spPr>
          <a:xfrm>
            <a:off x="5101802" y="2871782"/>
            <a:ext cx="6735531" cy="383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特征对模型产生影响</a:t>
            </a:r>
            <a:r>
              <a:rPr lang="zh-CN" altLang="en-US" sz="1400" dirty="0">
                <a:latin typeface="Open Sans" panose="020B0606030504020204" pitchFamily="34" charset="0"/>
              </a:rPr>
              <a:t>；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因</a:t>
            </a:r>
            <a:r>
              <a:rPr kumimoji="0" lang="zh-CN" altLang="en-US" sz="1400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Open Sans" panose="020B0606030504020204" pitchFamily="34" charset="0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量纲问题</a:t>
            </a:r>
            <a:r>
              <a:rPr kumimoji="0" lang="zh-CN" altLang="en-US" sz="1400" kern="1200" cap="none" spc="0" normalizeH="0" baseline="0" noProof="0" dirty="0">
                <a:ln>
                  <a:noFill/>
                </a:ln>
                <a:uLnTx/>
                <a:uFillTx/>
                <a:latin typeface="Open Sans" panose="020B0606030504020204" pitchFamily="34" charset="0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，有些特征对模型影响大、有些影响小</a:t>
            </a:r>
            <a:endParaRPr kumimoji="0" lang="en-US" altLang="zh-CN" sz="1400" kern="1200" cap="none" spc="0" normalizeH="0" baseline="0" noProof="0" dirty="0">
              <a:ln>
                <a:noFill/>
              </a:ln>
              <a:uLnTx/>
              <a:uFillTx/>
              <a:latin typeface="Open Sans" panose="020B0606030504020204" pitchFamily="34" charset="0"/>
              <a:ea typeface="Alibaba PuHuiTi R" pitchFamily="18" charset="-122"/>
              <a:cs typeface="Alibaba PuHuiTi R" pitchFamily="18" charset="-122"/>
              <a:sym typeface="Arial" panose="020B0604020202020204" pitchFamily="34" charset="0"/>
            </a:endParaRPr>
          </a:p>
        </p:txBody>
      </p:sp>
      <p:sp>
        <p:nvSpPr>
          <p:cNvPr id="28" name="Round Rectangle"/>
          <p:cNvSpPr/>
          <p:nvPr/>
        </p:nvSpPr>
        <p:spPr>
          <a:xfrm>
            <a:off x="1636118" y="5681533"/>
            <a:ext cx="2412000" cy="577215"/>
          </a:xfrm>
          <a:custGeom>
            <a:avLst/>
            <a:gdLst/>
            <a:ahLst/>
            <a:cxnLst/>
            <a:rect l="l" t="t" r="r" b="b"/>
            <a:pathLst>
              <a:path w="2033023" h="577522">
                <a:moveTo>
                  <a:pt x="288761" y="577522"/>
                </a:moveTo>
                <a:lnTo>
                  <a:pt x="1744261" y="577522"/>
                </a:lnTo>
                <a:cubicBezTo>
                  <a:pt x="1903739" y="577522"/>
                  <a:pt x="2033023" y="448244"/>
                  <a:pt x="2033023" y="288761"/>
                </a:cubicBezTo>
                <a:cubicBezTo>
                  <a:pt x="2033023" y="129278"/>
                  <a:pt x="1903739" y="0"/>
                  <a:pt x="1744261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AD2A26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特征组合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  <a:p>
            <a:pPr algn="ctr"/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feature crosses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29" name="Round Rectangle"/>
          <p:cNvSpPr/>
          <p:nvPr/>
        </p:nvSpPr>
        <p:spPr>
          <a:xfrm>
            <a:off x="1636118" y="2735708"/>
            <a:ext cx="2412000" cy="577850"/>
          </a:xfrm>
          <a:custGeom>
            <a:avLst/>
            <a:gdLst/>
            <a:ahLst/>
            <a:cxnLst/>
            <a:rect l="l" t="t" r="r" b="b"/>
            <a:pathLst>
              <a:path w="2395930" h="577522">
                <a:moveTo>
                  <a:pt x="288761" y="577522"/>
                </a:moveTo>
                <a:lnTo>
                  <a:pt x="2107168" y="577522"/>
                </a:lnTo>
                <a:cubicBezTo>
                  <a:pt x="2266654" y="577522"/>
                  <a:pt x="2395930" y="448244"/>
                  <a:pt x="2395930" y="288761"/>
                </a:cubicBezTo>
                <a:cubicBezTo>
                  <a:pt x="2395930" y="129278"/>
                  <a:pt x="2266654" y="0"/>
                  <a:pt x="2107168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48504F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特征预处理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  <a:p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  </a:t>
            </a: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feature preprocessing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31" name="标题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特征工程概念入门 </a:t>
            </a:r>
            <a:r>
              <a:rPr kumimoji="1" lang="en-US" altLang="zh-CN" dirty="0">
                <a:solidFill>
                  <a:srgbClr val="595959"/>
                </a:solidFill>
              </a:rPr>
              <a:t>–</a:t>
            </a:r>
            <a:r>
              <a:rPr kumimoji="1" lang="zh-CN" altLang="en-US" dirty="0">
                <a:solidFill>
                  <a:srgbClr val="595959"/>
                </a:solidFill>
              </a:rPr>
              <a:t> 涉及内容   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045" y="3881009"/>
            <a:ext cx="6925205" cy="158989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3231874" y="3985946"/>
            <a:ext cx="1694815" cy="0"/>
          </a:xfrm>
          <a:prstGeom prst="line">
            <a:avLst/>
          </a:prstGeom>
          <a:solidFill>
            <a:srgbClr val="C00000"/>
          </a:solidFill>
          <a:ln w="12700" cap="flat">
            <a:solidFill>
              <a:srgbClr val="AD2A26"/>
            </a:solidFill>
            <a:bevel/>
          </a:ln>
        </p:spPr>
      </p:cxnSp>
      <p:sp>
        <p:nvSpPr>
          <p:cNvPr id="10" name="Circle"/>
          <p:cNvSpPr/>
          <p:nvPr/>
        </p:nvSpPr>
        <p:spPr>
          <a:xfrm>
            <a:off x="959844" y="1740201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AD2A26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1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1" name="Round Rectangle"/>
          <p:cNvSpPr/>
          <p:nvPr/>
        </p:nvSpPr>
        <p:spPr>
          <a:xfrm>
            <a:off x="1636119" y="1740201"/>
            <a:ext cx="2412000" cy="577850"/>
          </a:xfrm>
          <a:custGeom>
            <a:avLst/>
            <a:gdLst/>
            <a:ahLst/>
            <a:cxnLst/>
            <a:rect l="l" t="t" r="r" b="b"/>
            <a:pathLst>
              <a:path w="2158400" h="577522">
                <a:moveTo>
                  <a:pt x="288761" y="577522"/>
                </a:moveTo>
                <a:lnTo>
                  <a:pt x="1869638" y="577522"/>
                </a:lnTo>
                <a:cubicBezTo>
                  <a:pt x="2029124" y="577522"/>
                  <a:pt x="2158400" y="448244"/>
                  <a:pt x="2158400" y="288761"/>
                </a:cubicBezTo>
                <a:cubicBezTo>
                  <a:pt x="2158400" y="129278"/>
                  <a:pt x="2029124" y="0"/>
                  <a:pt x="1869638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AD2A26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i="0" u="none" strike="noStrike" dirty="0">
                <a:solidFill>
                  <a:schemeClr val="bg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特征提取</a:t>
            </a:r>
            <a:endParaRPr lang="en-US" altLang="zh-CN" sz="1600" b="1" i="0" u="none" strike="noStrike" dirty="0">
              <a:solidFill>
                <a:schemeClr val="bg1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600" b="1" i="0" u="none" strike="noStrike" dirty="0">
                <a:solidFill>
                  <a:schemeClr val="bg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feature extraction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Circle"/>
          <p:cNvSpPr/>
          <p:nvPr/>
        </p:nvSpPr>
        <p:spPr>
          <a:xfrm>
            <a:off x="957939" y="2723597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48504F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2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5" name="Circle"/>
          <p:cNvSpPr/>
          <p:nvPr/>
        </p:nvSpPr>
        <p:spPr>
          <a:xfrm>
            <a:off x="957939" y="3706993"/>
            <a:ext cx="577215" cy="577215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AD2A26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3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6" name="Round Rectangle"/>
          <p:cNvSpPr/>
          <p:nvPr/>
        </p:nvSpPr>
        <p:spPr>
          <a:xfrm>
            <a:off x="1636119" y="3706993"/>
            <a:ext cx="2412000" cy="577215"/>
          </a:xfrm>
          <a:custGeom>
            <a:avLst/>
            <a:gdLst/>
            <a:ahLst/>
            <a:cxnLst/>
            <a:rect l="l" t="t" r="r" b="b"/>
            <a:pathLst>
              <a:path w="2033023" h="577522">
                <a:moveTo>
                  <a:pt x="288761" y="577522"/>
                </a:moveTo>
                <a:lnTo>
                  <a:pt x="1744261" y="577522"/>
                </a:lnTo>
                <a:cubicBezTo>
                  <a:pt x="1903739" y="577522"/>
                  <a:pt x="2033023" y="448244"/>
                  <a:pt x="2033023" y="288761"/>
                </a:cubicBezTo>
                <a:cubicBezTo>
                  <a:pt x="2033023" y="129278"/>
                  <a:pt x="1903739" y="0"/>
                  <a:pt x="1744261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AD2A26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特征降维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  <a:p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   </a:t>
            </a:r>
            <a:r>
              <a:rPr kumimoji="0" lang="en-GB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Feature</a:t>
            </a:r>
            <a:r>
              <a:rPr lang="zh-CN" altLang="en-US" sz="1400" b="1" dirty="0">
                <a:solidFill>
                  <a:srgbClr val="FFFFFF"/>
                </a:solidFill>
                <a:latin typeface="Alibaba PuHuiTi Bold" panose="00020600040101010101" charset="-122"/>
                <a:ea typeface="Alibaba PuHuiTi Bold" panose="00020600040101010101" charset="-122"/>
              </a:rPr>
              <a:t> </a:t>
            </a:r>
            <a:r>
              <a:rPr kumimoji="0" lang="en-GB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decomposition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7" name="Circle"/>
          <p:cNvSpPr/>
          <p:nvPr/>
        </p:nvSpPr>
        <p:spPr>
          <a:xfrm>
            <a:off x="4909544" y="3920669"/>
            <a:ext cx="121920" cy="121285"/>
          </a:xfrm>
          <a:custGeom>
            <a:avLst/>
            <a:gdLst/>
            <a:ahLst/>
            <a:cxnLst/>
            <a:rect l="0" t="0" r="0" b="0"/>
            <a:pathLst>
              <a:path w="121600" h="121600">
                <a:moveTo>
                  <a:pt x="0" y="60800"/>
                </a:moveTo>
                <a:cubicBezTo>
                  <a:pt x="0" y="27221"/>
                  <a:pt x="27221" y="0"/>
                  <a:pt x="60800" y="0"/>
                </a:cubicBezTo>
                <a:cubicBezTo>
                  <a:pt x="94379" y="0"/>
                  <a:pt x="121600" y="27221"/>
                  <a:pt x="121600" y="60800"/>
                </a:cubicBezTo>
                <a:cubicBezTo>
                  <a:pt x="121600" y="94379"/>
                  <a:pt x="94379" y="121600"/>
                  <a:pt x="60800" y="121600"/>
                </a:cubicBezTo>
                <a:cubicBezTo>
                  <a:pt x="27221" y="121600"/>
                  <a:pt x="0" y="94379"/>
                  <a:pt x="0" y="60800"/>
                </a:cubicBezTo>
                <a:close/>
              </a:path>
            </a:pathLst>
          </a:custGeom>
          <a:solidFill>
            <a:srgbClr val="AD2A26"/>
          </a:solidFill>
          <a:ln w="7600" cap="flat">
            <a:noFill/>
            <a:bevel/>
          </a:ln>
        </p:spPr>
      </p:sp>
      <p:sp>
        <p:nvSpPr>
          <p:cNvPr id="18" name="Circle"/>
          <p:cNvSpPr/>
          <p:nvPr/>
        </p:nvSpPr>
        <p:spPr>
          <a:xfrm>
            <a:off x="952224" y="4689119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48504F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4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9" name="Round Rectangle"/>
          <p:cNvSpPr/>
          <p:nvPr/>
        </p:nvSpPr>
        <p:spPr>
          <a:xfrm>
            <a:off x="1628499" y="4689119"/>
            <a:ext cx="2412000" cy="577850"/>
          </a:xfrm>
          <a:custGeom>
            <a:avLst/>
            <a:gdLst/>
            <a:ahLst/>
            <a:cxnLst/>
            <a:rect l="l" t="t" r="r" b="b"/>
            <a:pathLst>
              <a:path w="2395930" h="577522">
                <a:moveTo>
                  <a:pt x="288761" y="577522"/>
                </a:moveTo>
                <a:lnTo>
                  <a:pt x="2107168" y="577522"/>
                </a:lnTo>
                <a:cubicBezTo>
                  <a:pt x="2266654" y="577522"/>
                  <a:pt x="2395930" y="448244"/>
                  <a:pt x="2395930" y="288761"/>
                </a:cubicBezTo>
                <a:cubicBezTo>
                  <a:pt x="2395930" y="129278"/>
                  <a:pt x="2266654" y="0"/>
                  <a:pt x="2107168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48504F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特征选择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  <a:p>
            <a:pPr algn="ctr"/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feature selection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21" name="Circle"/>
          <p:cNvSpPr/>
          <p:nvPr/>
        </p:nvSpPr>
        <p:spPr>
          <a:xfrm>
            <a:off x="959844" y="5672516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AD2A26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5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26" name="TextBox 53"/>
          <p:cNvSpPr txBox="1"/>
          <p:nvPr/>
        </p:nvSpPr>
        <p:spPr>
          <a:xfrm>
            <a:off x="5207425" y="3732944"/>
            <a:ext cx="6445599" cy="4250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将原始数据的维度降低，叫做特征降维，一般会对原始数据产生影响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Arial" panose="020B0604020202020204" pitchFamily="34" charset="0"/>
            </a:endParaRPr>
          </a:p>
        </p:txBody>
      </p:sp>
      <p:sp>
        <p:nvSpPr>
          <p:cNvPr id="28" name="Round Rectangle"/>
          <p:cNvSpPr/>
          <p:nvPr/>
        </p:nvSpPr>
        <p:spPr>
          <a:xfrm>
            <a:off x="1636119" y="5681533"/>
            <a:ext cx="2412000" cy="577215"/>
          </a:xfrm>
          <a:custGeom>
            <a:avLst/>
            <a:gdLst/>
            <a:ahLst/>
            <a:cxnLst/>
            <a:rect l="l" t="t" r="r" b="b"/>
            <a:pathLst>
              <a:path w="2033023" h="577522">
                <a:moveTo>
                  <a:pt x="288761" y="577522"/>
                </a:moveTo>
                <a:lnTo>
                  <a:pt x="1744261" y="577522"/>
                </a:lnTo>
                <a:cubicBezTo>
                  <a:pt x="1903739" y="577522"/>
                  <a:pt x="2033023" y="448244"/>
                  <a:pt x="2033023" y="288761"/>
                </a:cubicBezTo>
                <a:cubicBezTo>
                  <a:pt x="2033023" y="129278"/>
                  <a:pt x="1903739" y="0"/>
                  <a:pt x="1744261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AD2A26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特征组合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  <a:p>
            <a:pPr algn="ctr"/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feature crosses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29" name="Round Rectangle"/>
          <p:cNvSpPr/>
          <p:nvPr/>
        </p:nvSpPr>
        <p:spPr>
          <a:xfrm>
            <a:off x="1636119" y="2735708"/>
            <a:ext cx="2412000" cy="577850"/>
          </a:xfrm>
          <a:custGeom>
            <a:avLst/>
            <a:gdLst/>
            <a:ahLst/>
            <a:cxnLst/>
            <a:rect l="l" t="t" r="r" b="b"/>
            <a:pathLst>
              <a:path w="2395930" h="577522">
                <a:moveTo>
                  <a:pt x="288761" y="577522"/>
                </a:moveTo>
                <a:lnTo>
                  <a:pt x="2107168" y="577522"/>
                </a:lnTo>
                <a:cubicBezTo>
                  <a:pt x="2266654" y="577522"/>
                  <a:pt x="2395930" y="448244"/>
                  <a:pt x="2395930" y="288761"/>
                </a:cubicBezTo>
                <a:cubicBezTo>
                  <a:pt x="2395930" y="129278"/>
                  <a:pt x="2266654" y="0"/>
                  <a:pt x="2107168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48504F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特征预处理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  <a:p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  </a:t>
            </a: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feature preprocessing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31" name="标题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特征工程概念入门 </a:t>
            </a:r>
            <a:r>
              <a:rPr kumimoji="1" lang="en-US" altLang="zh-CN" dirty="0">
                <a:solidFill>
                  <a:srgbClr val="595959"/>
                </a:solidFill>
              </a:rPr>
              <a:t>–</a:t>
            </a:r>
            <a:r>
              <a:rPr kumimoji="1" lang="zh-CN" altLang="en-US" dirty="0">
                <a:solidFill>
                  <a:srgbClr val="595959"/>
                </a:solidFill>
              </a:rPr>
              <a:t> 涉及内容   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6710" y="1284084"/>
            <a:ext cx="6026636" cy="232293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3231874" y="4978583"/>
            <a:ext cx="1694815" cy="0"/>
          </a:xfrm>
          <a:prstGeom prst="line">
            <a:avLst/>
          </a:prstGeom>
          <a:solidFill>
            <a:srgbClr val="C00000"/>
          </a:solidFill>
          <a:ln w="12700" cap="flat">
            <a:solidFill>
              <a:srgbClr val="48504F"/>
            </a:solidFill>
            <a:bevel/>
          </a:ln>
        </p:spPr>
      </p:cxnSp>
      <p:sp>
        <p:nvSpPr>
          <p:cNvPr id="10" name="Circle"/>
          <p:cNvSpPr/>
          <p:nvPr/>
        </p:nvSpPr>
        <p:spPr>
          <a:xfrm>
            <a:off x="959844" y="1740201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AD2A26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1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1" name="Round Rectangle"/>
          <p:cNvSpPr/>
          <p:nvPr/>
        </p:nvSpPr>
        <p:spPr>
          <a:xfrm>
            <a:off x="1636118" y="1740201"/>
            <a:ext cx="2412000" cy="577850"/>
          </a:xfrm>
          <a:custGeom>
            <a:avLst/>
            <a:gdLst/>
            <a:ahLst/>
            <a:cxnLst/>
            <a:rect l="l" t="t" r="r" b="b"/>
            <a:pathLst>
              <a:path w="2158400" h="577522">
                <a:moveTo>
                  <a:pt x="288761" y="577522"/>
                </a:moveTo>
                <a:lnTo>
                  <a:pt x="1869638" y="577522"/>
                </a:lnTo>
                <a:cubicBezTo>
                  <a:pt x="2029124" y="577522"/>
                  <a:pt x="2158400" y="448244"/>
                  <a:pt x="2158400" y="288761"/>
                </a:cubicBezTo>
                <a:cubicBezTo>
                  <a:pt x="2158400" y="129278"/>
                  <a:pt x="2029124" y="0"/>
                  <a:pt x="1869638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AD2A26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i="0" u="none" strike="noStrike" dirty="0">
                <a:solidFill>
                  <a:schemeClr val="bg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特征提取</a:t>
            </a:r>
            <a:endParaRPr lang="en-US" altLang="zh-CN" sz="1600" b="1" i="0" u="none" strike="noStrike" dirty="0">
              <a:solidFill>
                <a:schemeClr val="bg1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600" b="1" i="0" u="none" strike="noStrike" dirty="0">
                <a:solidFill>
                  <a:schemeClr val="bg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feature extraction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Circle"/>
          <p:cNvSpPr/>
          <p:nvPr/>
        </p:nvSpPr>
        <p:spPr>
          <a:xfrm>
            <a:off x="957939" y="2723597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48504F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2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5" name="Circle"/>
          <p:cNvSpPr/>
          <p:nvPr/>
        </p:nvSpPr>
        <p:spPr>
          <a:xfrm>
            <a:off x="957939" y="3706993"/>
            <a:ext cx="577215" cy="577215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AD2A26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3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6" name="Round Rectangle"/>
          <p:cNvSpPr/>
          <p:nvPr/>
        </p:nvSpPr>
        <p:spPr>
          <a:xfrm>
            <a:off x="1636119" y="3706993"/>
            <a:ext cx="2412000" cy="577215"/>
          </a:xfrm>
          <a:custGeom>
            <a:avLst/>
            <a:gdLst/>
            <a:ahLst/>
            <a:cxnLst/>
            <a:rect l="l" t="t" r="r" b="b"/>
            <a:pathLst>
              <a:path w="2033023" h="577522">
                <a:moveTo>
                  <a:pt x="288761" y="577522"/>
                </a:moveTo>
                <a:lnTo>
                  <a:pt x="1744261" y="577522"/>
                </a:lnTo>
                <a:cubicBezTo>
                  <a:pt x="1903739" y="577522"/>
                  <a:pt x="2033023" y="448244"/>
                  <a:pt x="2033023" y="288761"/>
                </a:cubicBezTo>
                <a:cubicBezTo>
                  <a:pt x="2033023" y="129278"/>
                  <a:pt x="1903739" y="0"/>
                  <a:pt x="1744261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AD2A26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特征降维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  <a:p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   </a:t>
            </a:r>
            <a:r>
              <a:rPr kumimoji="0" lang="en-GB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Feature</a:t>
            </a:r>
            <a:r>
              <a:rPr lang="zh-CN" altLang="en-US" sz="1400" b="1" dirty="0">
                <a:solidFill>
                  <a:srgbClr val="FFFFFF"/>
                </a:solidFill>
                <a:latin typeface="Alibaba PuHuiTi Bold" panose="00020600040101010101" charset="-122"/>
                <a:ea typeface="Alibaba PuHuiTi Bold" panose="00020600040101010101" charset="-122"/>
              </a:rPr>
              <a:t> </a:t>
            </a:r>
            <a:r>
              <a:rPr kumimoji="0" lang="en-GB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decomposition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8" name="Circle"/>
          <p:cNvSpPr/>
          <p:nvPr/>
        </p:nvSpPr>
        <p:spPr>
          <a:xfrm>
            <a:off x="952224" y="4689119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48504F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4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9" name="Round Rectangle"/>
          <p:cNvSpPr/>
          <p:nvPr/>
        </p:nvSpPr>
        <p:spPr>
          <a:xfrm>
            <a:off x="1628499" y="4689119"/>
            <a:ext cx="2412000" cy="577850"/>
          </a:xfrm>
          <a:custGeom>
            <a:avLst/>
            <a:gdLst/>
            <a:ahLst/>
            <a:cxnLst/>
            <a:rect l="l" t="t" r="r" b="b"/>
            <a:pathLst>
              <a:path w="2395930" h="577522">
                <a:moveTo>
                  <a:pt x="288761" y="577522"/>
                </a:moveTo>
                <a:lnTo>
                  <a:pt x="2107168" y="577522"/>
                </a:lnTo>
                <a:cubicBezTo>
                  <a:pt x="2266654" y="577522"/>
                  <a:pt x="2395930" y="448244"/>
                  <a:pt x="2395930" y="288761"/>
                </a:cubicBezTo>
                <a:cubicBezTo>
                  <a:pt x="2395930" y="129278"/>
                  <a:pt x="2266654" y="0"/>
                  <a:pt x="2107168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48504F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特征选择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  <a:p>
            <a:pPr algn="ctr"/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feature selection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20" name="Circle"/>
          <p:cNvSpPr/>
          <p:nvPr/>
        </p:nvSpPr>
        <p:spPr>
          <a:xfrm>
            <a:off x="4926689" y="4913910"/>
            <a:ext cx="121920" cy="121285"/>
          </a:xfrm>
          <a:custGeom>
            <a:avLst/>
            <a:gdLst/>
            <a:ahLst/>
            <a:cxnLst/>
            <a:rect l="0" t="0" r="0" b="0"/>
            <a:pathLst>
              <a:path w="121600" h="121600">
                <a:moveTo>
                  <a:pt x="0" y="60800"/>
                </a:moveTo>
                <a:cubicBezTo>
                  <a:pt x="0" y="27221"/>
                  <a:pt x="27221" y="0"/>
                  <a:pt x="60800" y="0"/>
                </a:cubicBezTo>
                <a:cubicBezTo>
                  <a:pt x="94379" y="0"/>
                  <a:pt x="121600" y="27221"/>
                  <a:pt x="121600" y="60800"/>
                </a:cubicBezTo>
                <a:cubicBezTo>
                  <a:pt x="121600" y="94379"/>
                  <a:pt x="94379" y="121600"/>
                  <a:pt x="60800" y="121600"/>
                </a:cubicBezTo>
                <a:cubicBezTo>
                  <a:pt x="27221" y="121600"/>
                  <a:pt x="0" y="94379"/>
                  <a:pt x="0" y="60800"/>
                </a:cubicBezTo>
                <a:close/>
              </a:path>
            </a:pathLst>
          </a:custGeom>
          <a:solidFill>
            <a:srgbClr val="48504F"/>
          </a:solidFill>
          <a:ln w="7600" cap="flat">
            <a:noFill/>
            <a:bevel/>
          </a:ln>
        </p:spPr>
      </p:sp>
      <p:sp>
        <p:nvSpPr>
          <p:cNvPr id="21" name="Circle"/>
          <p:cNvSpPr/>
          <p:nvPr/>
        </p:nvSpPr>
        <p:spPr>
          <a:xfrm>
            <a:off x="959844" y="5672516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AD2A26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5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26" name="TextBox 53"/>
          <p:cNvSpPr txBox="1"/>
          <p:nvPr/>
        </p:nvSpPr>
        <p:spPr>
          <a:xfrm>
            <a:off x="5199805" y="4820036"/>
            <a:ext cx="6246801" cy="3802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原始数据特征很多，与任务相关是其中一个特征集合子集</a:t>
            </a:r>
            <a:r>
              <a:rPr lang="zh-CN" altLang="en-US" sz="1400" dirty="0">
                <a:latin typeface="Open Sans" panose="020B0606030504020204" pitchFamily="34" charset="0"/>
              </a:rPr>
              <a:t>，不会改变原数据</a:t>
            </a:r>
            <a:endParaRPr lang="zh-CN" altLang="en-US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28" name="Round Rectangle"/>
          <p:cNvSpPr/>
          <p:nvPr/>
        </p:nvSpPr>
        <p:spPr>
          <a:xfrm>
            <a:off x="1636118" y="5681533"/>
            <a:ext cx="2412000" cy="577215"/>
          </a:xfrm>
          <a:custGeom>
            <a:avLst/>
            <a:gdLst/>
            <a:ahLst/>
            <a:cxnLst/>
            <a:rect l="l" t="t" r="r" b="b"/>
            <a:pathLst>
              <a:path w="2033023" h="577522">
                <a:moveTo>
                  <a:pt x="288761" y="577522"/>
                </a:moveTo>
                <a:lnTo>
                  <a:pt x="1744261" y="577522"/>
                </a:lnTo>
                <a:cubicBezTo>
                  <a:pt x="1903739" y="577522"/>
                  <a:pt x="2033023" y="448244"/>
                  <a:pt x="2033023" y="288761"/>
                </a:cubicBezTo>
                <a:cubicBezTo>
                  <a:pt x="2033023" y="129278"/>
                  <a:pt x="1903739" y="0"/>
                  <a:pt x="1744261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AD2A26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特征组合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  <a:p>
            <a:pPr algn="ctr"/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feature crosses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29" name="Round Rectangle"/>
          <p:cNvSpPr/>
          <p:nvPr/>
        </p:nvSpPr>
        <p:spPr>
          <a:xfrm>
            <a:off x="1636119" y="2735708"/>
            <a:ext cx="2412000" cy="577850"/>
          </a:xfrm>
          <a:custGeom>
            <a:avLst/>
            <a:gdLst/>
            <a:ahLst/>
            <a:cxnLst/>
            <a:rect l="l" t="t" r="r" b="b"/>
            <a:pathLst>
              <a:path w="2395930" h="577522">
                <a:moveTo>
                  <a:pt x="288761" y="577522"/>
                </a:moveTo>
                <a:lnTo>
                  <a:pt x="2107168" y="577522"/>
                </a:lnTo>
                <a:cubicBezTo>
                  <a:pt x="2266654" y="577522"/>
                  <a:pt x="2395930" y="448244"/>
                  <a:pt x="2395930" y="288761"/>
                </a:cubicBezTo>
                <a:cubicBezTo>
                  <a:pt x="2395930" y="129278"/>
                  <a:pt x="2266654" y="0"/>
                  <a:pt x="2107168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48504F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特征预处理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  <a:p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  </a:t>
            </a: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feature preprocessing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31" name="标题 30"/>
          <p:cNvSpPr>
            <a:spLocks noGrp="1"/>
          </p:cNvSpPr>
          <p:nvPr>
            <p:ph type="title"/>
          </p:nvPr>
        </p:nvSpPr>
        <p:spPr>
          <a:xfrm>
            <a:off x="952224" y="1073841"/>
            <a:ext cx="10749599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特征工程概念入门 </a:t>
            </a:r>
            <a:r>
              <a:rPr kumimoji="1" lang="en-US" altLang="zh-CN" dirty="0">
                <a:solidFill>
                  <a:srgbClr val="595959"/>
                </a:solidFill>
              </a:rPr>
              <a:t>–</a:t>
            </a:r>
            <a:r>
              <a:rPr kumimoji="1" lang="zh-CN" altLang="en-US" dirty="0">
                <a:solidFill>
                  <a:srgbClr val="595959"/>
                </a:solidFill>
              </a:rPr>
              <a:t> 涉及内容  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9805" y="2917182"/>
            <a:ext cx="5511800" cy="1765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9845675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机器学习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22" name="三角形 21"/>
          <p:cNvSpPr/>
          <p:nvPr/>
        </p:nvSpPr>
        <p:spPr>
          <a:xfrm rot="2651319">
            <a:off x="851566" y="5577558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680054" y="1403394"/>
            <a:ext cx="6938387" cy="11669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Machine Learning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 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机器学习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Field of study that gives computers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the ability to learn without being explicitly programmed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4" name="直线连接符 13"/>
          <p:cNvCxnSpPr/>
          <p:nvPr/>
        </p:nvCxnSpPr>
        <p:spPr>
          <a:xfrm>
            <a:off x="3152260" y="1980309"/>
            <a:ext cx="1002490" cy="0"/>
          </a:xfrm>
          <a:prstGeom prst="line">
            <a:avLst/>
          </a:prstGeom>
          <a:solidFill>
            <a:srgbClr val="C00000"/>
          </a:solidFill>
          <a:ln w="12700" cap="flat">
            <a:solidFill>
              <a:srgbClr val="AD2A26"/>
            </a:solidFill>
            <a:bevel/>
          </a:ln>
        </p:spPr>
      </p:cxnSp>
      <p:cxnSp>
        <p:nvCxnSpPr>
          <p:cNvPr id="15" name="直线连接符 14"/>
          <p:cNvCxnSpPr/>
          <p:nvPr/>
        </p:nvCxnSpPr>
        <p:spPr>
          <a:xfrm>
            <a:off x="3084391" y="5019224"/>
            <a:ext cx="1080609" cy="0"/>
          </a:xfrm>
          <a:prstGeom prst="line">
            <a:avLst/>
          </a:prstGeom>
          <a:solidFill>
            <a:srgbClr val="C00000"/>
          </a:solidFill>
          <a:ln w="12700" cap="flat">
            <a:solidFill>
              <a:srgbClr val="48504F"/>
            </a:solidFill>
            <a:bevel/>
          </a:ln>
        </p:spPr>
      </p:cxnSp>
      <p:sp>
        <p:nvSpPr>
          <p:cNvPr id="16" name="Circle"/>
          <p:cNvSpPr/>
          <p:nvPr/>
        </p:nvSpPr>
        <p:spPr>
          <a:xfrm>
            <a:off x="880230" y="1685610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AD2A26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sz="2400" b="1" dirty="0">
                <a:solidFill>
                  <a:schemeClr val="bg1"/>
                </a:solidFill>
                <a:latin typeface="Alibaba PuHuiTi Bold" panose="00020600040101010101" charset="-122"/>
                <a:ea typeface="Alibaba PuHuiTi Bold" panose="00020600040101010101" charset="-122"/>
              </a:rPr>
              <a:t>1</a:t>
            </a:r>
            <a:endParaRPr sz="2400" b="1" dirty="0">
              <a:solidFill>
                <a:schemeClr val="bg1"/>
              </a:solidFill>
              <a:latin typeface="Alibaba PuHuiTi Bold" panose="00020600040101010101" charset="-122"/>
              <a:ea typeface="Alibaba PuHuiTi Bold" panose="00020600040101010101" charset="-122"/>
            </a:endParaRPr>
          </a:p>
        </p:txBody>
      </p:sp>
      <p:sp>
        <p:nvSpPr>
          <p:cNvPr id="17" name="Round Rectangle"/>
          <p:cNvSpPr/>
          <p:nvPr/>
        </p:nvSpPr>
        <p:spPr>
          <a:xfrm>
            <a:off x="1556505" y="1685610"/>
            <a:ext cx="2158365" cy="577850"/>
          </a:xfrm>
          <a:custGeom>
            <a:avLst/>
            <a:gdLst/>
            <a:ahLst/>
            <a:cxnLst/>
            <a:rect l="l" t="t" r="r" b="b"/>
            <a:pathLst>
              <a:path w="2158400" h="577522">
                <a:moveTo>
                  <a:pt x="288761" y="577522"/>
                </a:moveTo>
                <a:lnTo>
                  <a:pt x="1869638" y="577522"/>
                </a:lnTo>
                <a:cubicBezTo>
                  <a:pt x="2029124" y="577522"/>
                  <a:pt x="2158400" y="448244"/>
                  <a:pt x="2158400" y="288761"/>
                </a:cubicBezTo>
                <a:cubicBezTo>
                  <a:pt x="2158400" y="129278"/>
                  <a:pt x="2029124" y="0"/>
                  <a:pt x="1869638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AD2A26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lang="zh-CN" altLang="en-US" sz="1600" b="1" dirty="0">
                <a:solidFill>
                  <a:srgbClr val="FFFFFF"/>
                </a:solidFill>
                <a:latin typeface="Alibaba PuHuiTi Bold" panose="00020600040101010101" charset="-122"/>
                <a:ea typeface="Alibaba PuHuiTi Bold" panose="00020600040101010101" charset="-122"/>
              </a:rPr>
              <a:t>什么是机器学习</a:t>
            </a:r>
            <a:endParaRPr sz="1600" dirty="0">
              <a:solidFill>
                <a:srgbClr val="FFFFFF"/>
              </a:solidFill>
              <a:latin typeface="Alibaba PuHuiTi Bold" panose="00020600040101010101" charset="-122"/>
              <a:ea typeface="Alibaba PuHuiTi Bold" panose="00020600040101010101" charset="-122"/>
            </a:endParaRPr>
          </a:p>
        </p:txBody>
      </p:sp>
      <p:sp>
        <p:nvSpPr>
          <p:cNvPr id="18" name="Circle"/>
          <p:cNvSpPr/>
          <p:nvPr/>
        </p:nvSpPr>
        <p:spPr>
          <a:xfrm>
            <a:off x="4113169" y="1913892"/>
            <a:ext cx="121920" cy="121285"/>
          </a:xfrm>
          <a:custGeom>
            <a:avLst/>
            <a:gdLst/>
            <a:ahLst/>
            <a:cxnLst/>
            <a:rect l="0" t="0" r="0" b="0"/>
            <a:pathLst>
              <a:path w="121600" h="121600">
                <a:moveTo>
                  <a:pt x="0" y="60800"/>
                </a:moveTo>
                <a:cubicBezTo>
                  <a:pt x="0" y="27221"/>
                  <a:pt x="27221" y="0"/>
                  <a:pt x="60800" y="0"/>
                </a:cubicBezTo>
                <a:cubicBezTo>
                  <a:pt x="94379" y="0"/>
                  <a:pt x="121600" y="27221"/>
                  <a:pt x="121600" y="60800"/>
                </a:cubicBezTo>
                <a:cubicBezTo>
                  <a:pt x="121600" y="94379"/>
                  <a:pt x="94379" y="121600"/>
                  <a:pt x="60800" y="121600"/>
                </a:cubicBezTo>
                <a:cubicBezTo>
                  <a:pt x="27221" y="121600"/>
                  <a:pt x="0" y="94379"/>
                  <a:pt x="0" y="60800"/>
                </a:cubicBezTo>
                <a:close/>
              </a:path>
            </a:pathLst>
          </a:custGeom>
          <a:solidFill>
            <a:srgbClr val="AD2A26"/>
          </a:solidFill>
          <a:ln w="7600" cap="flat">
            <a:noFill/>
            <a:bevel/>
          </a:ln>
        </p:spPr>
      </p:sp>
      <p:sp>
        <p:nvSpPr>
          <p:cNvPr id="19" name="Circle"/>
          <p:cNvSpPr/>
          <p:nvPr/>
        </p:nvSpPr>
        <p:spPr>
          <a:xfrm>
            <a:off x="957939" y="4729953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48504F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sz="2400" b="1" dirty="0">
                <a:solidFill>
                  <a:schemeClr val="bg1"/>
                </a:solidFill>
                <a:latin typeface="Alibaba PuHuiTi Bold" panose="00020600040101010101" charset="-122"/>
                <a:ea typeface="Alibaba PuHuiTi Bold" panose="00020600040101010101" charset="-122"/>
              </a:rPr>
              <a:t>2</a:t>
            </a:r>
            <a:endParaRPr sz="2400" b="1" dirty="0">
              <a:solidFill>
                <a:schemeClr val="bg1"/>
              </a:solidFill>
              <a:latin typeface="Alibaba PuHuiTi Bold" panose="00020600040101010101" charset="-122"/>
              <a:ea typeface="Alibaba PuHuiTi Bold" panose="00020600040101010101" charset="-122"/>
            </a:endParaRPr>
          </a:p>
        </p:txBody>
      </p:sp>
      <p:sp>
        <p:nvSpPr>
          <p:cNvPr id="20" name="Circle"/>
          <p:cNvSpPr/>
          <p:nvPr/>
        </p:nvSpPr>
        <p:spPr>
          <a:xfrm>
            <a:off x="4144926" y="4950488"/>
            <a:ext cx="121920" cy="121285"/>
          </a:xfrm>
          <a:custGeom>
            <a:avLst/>
            <a:gdLst/>
            <a:ahLst/>
            <a:cxnLst/>
            <a:rect l="0" t="0" r="0" b="0"/>
            <a:pathLst>
              <a:path w="121600" h="121600">
                <a:moveTo>
                  <a:pt x="0" y="60800"/>
                </a:moveTo>
                <a:cubicBezTo>
                  <a:pt x="0" y="27221"/>
                  <a:pt x="27221" y="0"/>
                  <a:pt x="60800" y="0"/>
                </a:cubicBezTo>
                <a:cubicBezTo>
                  <a:pt x="94379" y="0"/>
                  <a:pt x="121600" y="27221"/>
                  <a:pt x="121600" y="60800"/>
                </a:cubicBezTo>
                <a:cubicBezTo>
                  <a:pt x="121600" y="94379"/>
                  <a:pt x="94379" y="121600"/>
                  <a:pt x="60800" y="121600"/>
                </a:cubicBezTo>
                <a:cubicBezTo>
                  <a:pt x="27221" y="121600"/>
                  <a:pt x="0" y="94379"/>
                  <a:pt x="0" y="60800"/>
                </a:cubicBezTo>
                <a:close/>
              </a:path>
            </a:pathLst>
          </a:custGeom>
          <a:solidFill>
            <a:srgbClr val="48504F"/>
          </a:solidFill>
          <a:ln w="7600" cap="flat">
            <a:noFill/>
            <a:bevel/>
          </a:ln>
        </p:spPr>
      </p:sp>
      <p:sp>
        <p:nvSpPr>
          <p:cNvPr id="25" name="Round Rectangle"/>
          <p:cNvSpPr/>
          <p:nvPr/>
        </p:nvSpPr>
        <p:spPr>
          <a:xfrm>
            <a:off x="1636119" y="4742064"/>
            <a:ext cx="2158365" cy="577850"/>
          </a:xfrm>
          <a:custGeom>
            <a:avLst/>
            <a:gdLst/>
            <a:ahLst/>
            <a:cxnLst/>
            <a:rect l="l" t="t" r="r" b="b"/>
            <a:pathLst>
              <a:path w="2395930" h="577522">
                <a:moveTo>
                  <a:pt x="288761" y="577522"/>
                </a:moveTo>
                <a:lnTo>
                  <a:pt x="2107168" y="577522"/>
                </a:lnTo>
                <a:cubicBezTo>
                  <a:pt x="2266654" y="577522"/>
                  <a:pt x="2395930" y="448244"/>
                  <a:pt x="2395930" y="288761"/>
                </a:cubicBezTo>
                <a:cubicBezTo>
                  <a:pt x="2395930" y="129278"/>
                  <a:pt x="2266654" y="0"/>
                  <a:pt x="2107168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48504F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Alibaba PuHuiTi Bold" panose="00020600040101010101" charset="-122"/>
                <a:ea typeface="Alibaba PuHuiTi Bold" panose="00020600040101010101" charset="-122"/>
              </a:rPr>
              <a:t>机器如何学习</a:t>
            </a:r>
            <a:endParaRPr sz="1600" b="1" dirty="0">
              <a:solidFill>
                <a:srgbClr val="FFFFFF"/>
              </a:solidFill>
              <a:latin typeface="Alibaba PuHuiTi Bold" panose="00020600040101010101" charset="-122"/>
              <a:ea typeface="Alibaba PuHuiTi Bold" panose="00020600040101010101" charset="-122"/>
            </a:endParaRPr>
          </a:p>
        </p:txBody>
      </p:sp>
      <p:pic>
        <p:nvPicPr>
          <p:cNvPr id="7" name="图片 3"/>
          <p:cNvPicPr>
            <a:picLocks noChangeAspect="1"/>
          </p:cNvPicPr>
          <p:nvPr/>
        </p:nvPicPr>
        <p:blipFill>
          <a:blip r:embed="rId1"/>
          <a:srcRect b="5248"/>
          <a:stretch>
            <a:fillRect/>
          </a:stretch>
        </p:blipFill>
        <p:spPr>
          <a:xfrm>
            <a:off x="4914510" y="3429000"/>
            <a:ext cx="5297560" cy="2418204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>
            <a:off x="3231874" y="5961441"/>
            <a:ext cx="1694815" cy="0"/>
          </a:xfrm>
          <a:prstGeom prst="line">
            <a:avLst/>
          </a:prstGeom>
          <a:solidFill>
            <a:srgbClr val="C00000"/>
          </a:solidFill>
          <a:ln w="12700" cap="flat">
            <a:solidFill>
              <a:srgbClr val="AD2A26"/>
            </a:solidFill>
            <a:bevel/>
          </a:ln>
        </p:spPr>
      </p:cxnSp>
      <p:sp>
        <p:nvSpPr>
          <p:cNvPr id="10" name="Circle"/>
          <p:cNvSpPr/>
          <p:nvPr/>
        </p:nvSpPr>
        <p:spPr>
          <a:xfrm>
            <a:off x="959844" y="1740201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AD2A26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1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1" name="Round Rectangle"/>
          <p:cNvSpPr/>
          <p:nvPr/>
        </p:nvSpPr>
        <p:spPr>
          <a:xfrm>
            <a:off x="1636118" y="1740201"/>
            <a:ext cx="2412000" cy="577850"/>
          </a:xfrm>
          <a:custGeom>
            <a:avLst/>
            <a:gdLst/>
            <a:ahLst/>
            <a:cxnLst/>
            <a:rect l="l" t="t" r="r" b="b"/>
            <a:pathLst>
              <a:path w="2158400" h="577522">
                <a:moveTo>
                  <a:pt x="288761" y="577522"/>
                </a:moveTo>
                <a:lnTo>
                  <a:pt x="1869638" y="577522"/>
                </a:lnTo>
                <a:cubicBezTo>
                  <a:pt x="2029124" y="577522"/>
                  <a:pt x="2158400" y="448244"/>
                  <a:pt x="2158400" y="288761"/>
                </a:cubicBezTo>
                <a:cubicBezTo>
                  <a:pt x="2158400" y="129278"/>
                  <a:pt x="2029124" y="0"/>
                  <a:pt x="1869638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AD2A26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i="0" u="none" strike="noStrike" dirty="0">
                <a:solidFill>
                  <a:schemeClr val="bg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特征提取</a:t>
            </a:r>
            <a:endParaRPr lang="en-US" altLang="zh-CN" sz="1600" b="1" i="0" u="none" strike="noStrike" dirty="0">
              <a:solidFill>
                <a:schemeClr val="bg1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600" b="1" i="0" u="none" strike="noStrike" dirty="0">
                <a:solidFill>
                  <a:schemeClr val="bg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feature extraction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Circle"/>
          <p:cNvSpPr/>
          <p:nvPr/>
        </p:nvSpPr>
        <p:spPr>
          <a:xfrm>
            <a:off x="957939" y="2723597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48504F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2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5" name="Circle"/>
          <p:cNvSpPr/>
          <p:nvPr/>
        </p:nvSpPr>
        <p:spPr>
          <a:xfrm>
            <a:off x="957939" y="3706993"/>
            <a:ext cx="577215" cy="577215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AD2A26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3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6" name="Round Rectangle"/>
          <p:cNvSpPr/>
          <p:nvPr/>
        </p:nvSpPr>
        <p:spPr>
          <a:xfrm>
            <a:off x="1636119" y="3706993"/>
            <a:ext cx="2412000" cy="577215"/>
          </a:xfrm>
          <a:custGeom>
            <a:avLst/>
            <a:gdLst/>
            <a:ahLst/>
            <a:cxnLst/>
            <a:rect l="l" t="t" r="r" b="b"/>
            <a:pathLst>
              <a:path w="2033023" h="577522">
                <a:moveTo>
                  <a:pt x="288761" y="577522"/>
                </a:moveTo>
                <a:lnTo>
                  <a:pt x="1744261" y="577522"/>
                </a:lnTo>
                <a:cubicBezTo>
                  <a:pt x="1903739" y="577522"/>
                  <a:pt x="2033023" y="448244"/>
                  <a:pt x="2033023" y="288761"/>
                </a:cubicBezTo>
                <a:cubicBezTo>
                  <a:pt x="2033023" y="129278"/>
                  <a:pt x="1903739" y="0"/>
                  <a:pt x="1744261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AD2A26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特征降维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  <a:p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   </a:t>
            </a:r>
            <a:r>
              <a:rPr kumimoji="0" lang="en-GB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Feature</a:t>
            </a:r>
            <a:r>
              <a:rPr lang="zh-CN" altLang="en-US" sz="1400" b="1" dirty="0">
                <a:solidFill>
                  <a:srgbClr val="FFFFFF"/>
                </a:solidFill>
                <a:latin typeface="Alibaba PuHuiTi Bold" panose="00020600040101010101" charset="-122"/>
                <a:ea typeface="Alibaba PuHuiTi Bold" panose="00020600040101010101" charset="-122"/>
              </a:rPr>
              <a:t> </a:t>
            </a:r>
            <a:r>
              <a:rPr kumimoji="0" lang="en-GB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decomposition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8" name="Circle"/>
          <p:cNvSpPr/>
          <p:nvPr/>
        </p:nvSpPr>
        <p:spPr>
          <a:xfrm>
            <a:off x="952224" y="4689119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48504F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4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9" name="Round Rectangle"/>
          <p:cNvSpPr/>
          <p:nvPr/>
        </p:nvSpPr>
        <p:spPr>
          <a:xfrm>
            <a:off x="1628499" y="4689119"/>
            <a:ext cx="2412000" cy="577850"/>
          </a:xfrm>
          <a:custGeom>
            <a:avLst/>
            <a:gdLst/>
            <a:ahLst/>
            <a:cxnLst/>
            <a:rect l="l" t="t" r="r" b="b"/>
            <a:pathLst>
              <a:path w="2395930" h="577522">
                <a:moveTo>
                  <a:pt x="288761" y="577522"/>
                </a:moveTo>
                <a:lnTo>
                  <a:pt x="2107168" y="577522"/>
                </a:lnTo>
                <a:cubicBezTo>
                  <a:pt x="2266654" y="577522"/>
                  <a:pt x="2395930" y="448244"/>
                  <a:pt x="2395930" y="288761"/>
                </a:cubicBezTo>
                <a:cubicBezTo>
                  <a:pt x="2395930" y="129278"/>
                  <a:pt x="2266654" y="0"/>
                  <a:pt x="2107168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48504F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特征选择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  <a:p>
            <a:pPr algn="ctr"/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feature selection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21" name="Circle"/>
          <p:cNvSpPr/>
          <p:nvPr/>
        </p:nvSpPr>
        <p:spPr>
          <a:xfrm>
            <a:off x="959844" y="5672516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AD2A26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5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22" name="Circle"/>
          <p:cNvSpPr/>
          <p:nvPr/>
        </p:nvSpPr>
        <p:spPr>
          <a:xfrm>
            <a:off x="4926689" y="5894883"/>
            <a:ext cx="121920" cy="121920"/>
          </a:xfrm>
          <a:custGeom>
            <a:avLst/>
            <a:gdLst/>
            <a:ahLst/>
            <a:cxnLst/>
            <a:rect l="0" t="0" r="0" b="0"/>
            <a:pathLst>
              <a:path w="121600" h="121600">
                <a:moveTo>
                  <a:pt x="0" y="60800"/>
                </a:moveTo>
                <a:cubicBezTo>
                  <a:pt x="0" y="27221"/>
                  <a:pt x="27221" y="0"/>
                  <a:pt x="60800" y="0"/>
                </a:cubicBezTo>
                <a:cubicBezTo>
                  <a:pt x="94379" y="0"/>
                  <a:pt x="121600" y="27221"/>
                  <a:pt x="121600" y="60800"/>
                </a:cubicBezTo>
                <a:cubicBezTo>
                  <a:pt x="121600" y="94379"/>
                  <a:pt x="94379" y="121600"/>
                  <a:pt x="60800" y="121600"/>
                </a:cubicBezTo>
                <a:cubicBezTo>
                  <a:pt x="27221" y="121600"/>
                  <a:pt x="0" y="94379"/>
                  <a:pt x="0" y="60800"/>
                </a:cubicBezTo>
                <a:close/>
              </a:path>
            </a:pathLst>
          </a:custGeom>
          <a:solidFill>
            <a:srgbClr val="AD2A26"/>
          </a:solidFill>
          <a:ln w="7600" cap="flat">
            <a:noFill/>
            <a:bevel/>
          </a:ln>
        </p:spPr>
      </p:sp>
      <p:sp>
        <p:nvSpPr>
          <p:cNvPr id="27" name="TextBox 53"/>
          <p:cNvSpPr txBox="1"/>
          <p:nvPr/>
        </p:nvSpPr>
        <p:spPr>
          <a:xfrm>
            <a:off x="5207425" y="5743852"/>
            <a:ext cx="6246801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把</a:t>
            </a:r>
            <a:r>
              <a:rPr lang="zh-CN" altLang="en-US" sz="16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多个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的特征合并成一个特征</a:t>
            </a:r>
            <a:r>
              <a:rPr lang="zh-CN" altLang="en-US" sz="16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。利用乘法或加法来完成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Arial" panose="020B0604020202020204" pitchFamily="34" charset="0"/>
            </a:endParaRPr>
          </a:p>
        </p:txBody>
      </p:sp>
      <p:sp>
        <p:nvSpPr>
          <p:cNvPr id="28" name="Round Rectangle"/>
          <p:cNvSpPr/>
          <p:nvPr/>
        </p:nvSpPr>
        <p:spPr>
          <a:xfrm>
            <a:off x="1636118" y="5681533"/>
            <a:ext cx="2412000" cy="577215"/>
          </a:xfrm>
          <a:custGeom>
            <a:avLst/>
            <a:gdLst/>
            <a:ahLst/>
            <a:cxnLst/>
            <a:rect l="l" t="t" r="r" b="b"/>
            <a:pathLst>
              <a:path w="2033023" h="577522">
                <a:moveTo>
                  <a:pt x="288761" y="577522"/>
                </a:moveTo>
                <a:lnTo>
                  <a:pt x="1744261" y="577522"/>
                </a:lnTo>
                <a:cubicBezTo>
                  <a:pt x="1903739" y="577522"/>
                  <a:pt x="2033023" y="448244"/>
                  <a:pt x="2033023" y="288761"/>
                </a:cubicBezTo>
                <a:cubicBezTo>
                  <a:pt x="2033023" y="129278"/>
                  <a:pt x="1903739" y="0"/>
                  <a:pt x="1744261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AD2A26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特征组合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  <a:p>
            <a:pPr algn="ctr"/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feature crosses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29" name="Round Rectangle"/>
          <p:cNvSpPr/>
          <p:nvPr/>
        </p:nvSpPr>
        <p:spPr>
          <a:xfrm>
            <a:off x="1636119" y="2735708"/>
            <a:ext cx="2412000" cy="577850"/>
          </a:xfrm>
          <a:custGeom>
            <a:avLst/>
            <a:gdLst/>
            <a:ahLst/>
            <a:cxnLst/>
            <a:rect l="l" t="t" r="r" b="b"/>
            <a:pathLst>
              <a:path w="2395930" h="577522">
                <a:moveTo>
                  <a:pt x="288761" y="577522"/>
                </a:moveTo>
                <a:lnTo>
                  <a:pt x="2107168" y="577522"/>
                </a:lnTo>
                <a:cubicBezTo>
                  <a:pt x="2266654" y="577522"/>
                  <a:pt x="2395930" y="448244"/>
                  <a:pt x="2395930" y="288761"/>
                </a:cubicBezTo>
                <a:cubicBezTo>
                  <a:pt x="2395930" y="129278"/>
                  <a:pt x="2266654" y="0"/>
                  <a:pt x="2107168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48504F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特征预处理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  <a:p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  </a:t>
            </a: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feature preprocessing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31" name="标题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特征工程概念入门 </a:t>
            </a:r>
            <a:r>
              <a:rPr kumimoji="1" lang="en-US" altLang="zh-CN" dirty="0">
                <a:solidFill>
                  <a:srgbClr val="595959"/>
                </a:solidFill>
              </a:rPr>
              <a:t>–</a:t>
            </a:r>
            <a:r>
              <a:rPr kumimoji="1" lang="zh-CN" altLang="en-US" dirty="0">
                <a:solidFill>
                  <a:srgbClr val="595959"/>
                </a:solidFill>
              </a:rPr>
              <a:t> 涉及内容  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1283" y="4022369"/>
            <a:ext cx="60452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>
            <a:off x="3231874" y="5961441"/>
            <a:ext cx="1694815" cy="0"/>
          </a:xfrm>
          <a:prstGeom prst="line">
            <a:avLst/>
          </a:prstGeom>
          <a:solidFill>
            <a:srgbClr val="C00000"/>
          </a:solidFill>
          <a:ln w="12700" cap="flat">
            <a:solidFill>
              <a:srgbClr val="AD2A26"/>
            </a:solidFill>
            <a:bevel/>
          </a:ln>
        </p:spPr>
      </p:cxnSp>
      <p:cxnSp>
        <p:nvCxnSpPr>
          <p:cNvPr id="9" name="直线连接符 8"/>
          <p:cNvCxnSpPr/>
          <p:nvPr/>
        </p:nvCxnSpPr>
        <p:spPr>
          <a:xfrm>
            <a:off x="3231874" y="4978583"/>
            <a:ext cx="1694815" cy="0"/>
          </a:xfrm>
          <a:prstGeom prst="line">
            <a:avLst/>
          </a:prstGeom>
          <a:solidFill>
            <a:srgbClr val="C00000"/>
          </a:solidFill>
          <a:ln w="12700" cap="flat">
            <a:solidFill>
              <a:srgbClr val="48504F"/>
            </a:solidFill>
            <a:bevel/>
          </a:ln>
        </p:spPr>
      </p:cxnSp>
      <p:sp>
        <p:nvSpPr>
          <p:cNvPr id="10" name="Circle"/>
          <p:cNvSpPr/>
          <p:nvPr/>
        </p:nvSpPr>
        <p:spPr>
          <a:xfrm>
            <a:off x="959844" y="1740201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AD2A26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1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1" name="Round Rectangle"/>
          <p:cNvSpPr/>
          <p:nvPr/>
        </p:nvSpPr>
        <p:spPr>
          <a:xfrm>
            <a:off x="1636118" y="1740201"/>
            <a:ext cx="2412000" cy="577850"/>
          </a:xfrm>
          <a:custGeom>
            <a:avLst/>
            <a:gdLst/>
            <a:ahLst/>
            <a:cxnLst/>
            <a:rect l="l" t="t" r="r" b="b"/>
            <a:pathLst>
              <a:path w="2158400" h="577522">
                <a:moveTo>
                  <a:pt x="288761" y="577522"/>
                </a:moveTo>
                <a:lnTo>
                  <a:pt x="1869638" y="577522"/>
                </a:lnTo>
                <a:cubicBezTo>
                  <a:pt x="2029124" y="577522"/>
                  <a:pt x="2158400" y="448244"/>
                  <a:pt x="2158400" y="288761"/>
                </a:cubicBezTo>
                <a:cubicBezTo>
                  <a:pt x="2158400" y="129278"/>
                  <a:pt x="2029124" y="0"/>
                  <a:pt x="1869638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AD2A26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i="0" u="none" strike="noStrike" dirty="0">
                <a:solidFill>
                  <a:schemeClr val="bg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特征提取</a:t>
            </a:r>
            <a:endParaRPr lang="en-US" altLang="zh-CN" sz="1600" b="1" i="0" u="none" strike="noStrike" dirty="0">
              <a:solidFill>
                <a:schemeClr val="bg1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600" b="1" i="0" u="none" strike="noStrike" dirty="0">
                <a:solidFill>
                  <a:schemeClr val="bg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feature extraction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Circle"/>
          <p:cNvSpPr/>
          <p:nvPr/>
        </p:nvSpPr>
        <p:spPr>
          <a:xfrm>
            <a:off x="957939" y="2723597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48504F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2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5" name="Circle"/>
          <p:cNvSpPr/>
          <p:nvPr/>
        </p:nvSpPr>
        <p:spPr>
          <a:xfrm>
            <a:off x="957939" y="3706993"/>
            <a:ext cx="577215" cy="577215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AD2A26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3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6" name="Round Rectangle"/>
          <p:cNvSpPr/>
          <p:nvPr/>
        </p:nvSpPr>
        <p:spPr>
          <a:xfrm>
            <a:off x="1636119" y="3706993"/>
            <a:ext cx="2412000" cy="577215"/>
          </a:xfrm>
          <a:custGeom>
            <a:avLst/>
            <a:gdLst/>
            <a:ahLst/>
            <a:cxnLst/>
            <a:rect l="l" t="t" r="r" b="b"/>
            <a:pathLst>
              <a:path w="2033023" h="577522">
                <a:moveTo>
                  <a:pt x="288761" y="577522"/>
                </a:moveTo>
                <a:lnTo>
                  <a:pt x="1744261" y="577522"/>
                </a:lnTo>
                <a:cubicBezTo>
                  <a:pt x="1903739" y="577522"/>
                  <a:pt x="2033023" y="448244"/>
                  <a:pt x="2033023" y="288761"/>
                </a:cubicBezTo>
                <a:cubicBezTo>
                  <a:pt x="2033023" y="129278"/>
                  <a:pt x="1903739" y="0"/>
                  <a:pt x="1744261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AD2A26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特征降维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  <a:p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   </a:t>
            </a:r>
            <a:r>
              <a:rPr kumimoji="0" lang="en-GB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Feature</a:t>
            </a:r>
            <a:r>
              <a:rPr lang="zh-CN" altLang="en-US" sz="1400" b="1" dirty="0">
                <a:solidFill>
                  <a:srgbClr val="FFFFFF"/>
                </a:solidFill>
                <a:latin typeface="Alibaba PuHuiTi Bold" panose="00020600040101010101" charset="-122"/>
                <a:ea typeface="Alibaba PuHuiTi Bold" panose="00020600040101010101" charset="-122"/>
              </a:rPr>
              <a:t> </a:t>
            </a:r>
            <a:r>
              <a:rPr kumimoji="0" lang="en-GB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decomposition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8" name="Circle"/>
          <p:cNvSpPr/>
          <p:nvPr/>
        </p:nvSpPr>
        <p:spPr>
          <a:xfrm>
            <a:off x="952224" y="4689119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48504F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4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19" name="Round Rectangle"/>
          <p:cNvSpPr/>
          <p:nvPr/>
        </p:nvSpPr>
        <p:spPr>
          <a:xfrm>
            <a:off x="1628499" y="4689119"/>
            <a:ext cx="2412000" cy="577850"/>
          </a:xfrm>
          <a:custGeom>
            <a:avLst/>
            <a:gdLst/>
            <a:ahLst/>
            <a:cxnLst/>
            <a:rect l="l" t="t" r="r" b="b"/>
            <a:pathLst>
              <a:path w="2395930" h="577522">
                <a:moveTo>
                  <a:pt x="288761" y="577522"/>
                </a:moveTo>
                <a:lnTo>
                  <a:pt x="2107168" y="577522"/>
                </a:lnTo>
                <a:cubicBezTo>
                  <a:pt x="2266654" y="577522"/>
                  <a:pt x="2395930" y="448244"/>
                  <a:pt x="2395930" y="288761"/>
                </a:cubicBezTo>
                <a:cubicBezTo>
                  <a:pt x="2395930" y="129278"/>
                  <a:pt x="2266654" y="0"/>
                  <a:pt x="2107168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48504F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特征选择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  <a:p>
            <a:pPr algn="ctr"/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feature selection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20" name="Circle"/>
          <p:cNvSpPr/>
          <p:nvPr/>
        </p:nvSpPr>
        <p:spPr>
          <a:xfrm>
            <a:off x="4926689" y="4913910"/>
            <a:ext cx="121920" cy="121285"/>
          </a:xfrm>
          <a:custGeom>
            <a:avLst/>
            <a:gdLst/>
            <a:ahLst/>
            <a:cxnLst/>
            <a:rect l="0" t="0" r="0" b="0"/>
            <a:pathLst>
              <a:path w="121600" h="121600">
                <a:moveTo>
                  <a:pt x="0" y="60800"/>
                </a:moveTo>
                <a:cubicBezTo>
                  <a:pt x="0" y="27221"/>
                  <a:pt x="27221" y="0"/>
                  <a:pt x="60800" y="0"/>
                </a:cubicBezTo>
                <a:cubicBezTo>
                  <a:pt x="94379" y="0"/>
                  <a:pt x="121600" y="27221"/>
                  <a:pt x="121600" y="60800"/>
                </a:cubicBezTo>
                <a:cubicBezTo>
                  <a:pt x="121600" y="94379"/>
                  <a:pt x="94379" y="121600"/>
                  <a:pt x="60800" y="121600"/>
                </a:cubicBezTo>
                <a:cubicBezTo>
                  <a:pt x="27221" y="121600"/>
                  <a:pt x="0" y="94379"/>
                  <a:pt x="0" y="60800"/>
                </a:cubicBezTo>
                <a:close/>
              </a:path>
            </a:pathLst>
          </a:custGeom>
          <a:solidFill>
            <a:srgbClr val="48504F"/>
          </a:solidFill>
          <a:ln w="7600" cap="flat">
            <a:noFill/>
            <a:bevel/>
          </a:ln>
        </p:spPr>
      </p:sp>
      <p:sp>
        <p:nvSpPr>
          <p:cNvPr id="21" name="Circle"/>
          <p:cNvSpPr/>
          <p:nvPr/>
        </p:nvSpPr>
        <p:spPr>
          <a:xfrm>
            <a:off x="959844" y="5672516"/>
            <a:ext cx="577215" cy="577850"/>
          </a:xfrm>
          <a:custGeom>
            <a:avLst/>
            <a:gdLst/>
            <a:ahLst/>
            <a:cxnLst/>
            <a:rect l="l" t="t" r="r" b="b"/>
            <a:pathLst>
              <a:path w="577522" h="577522">
                <a:moveTo>
                  <a:pt x="0" y="288761"/>
                </a:moveTo>
                <a:cubicBezTo>
                  <a:pt x="0" y="129283"/>
                  <a:pt x="129283" y="0"/>
                  <a:pt x="288761" y="0"/>
                </a:cubicBezTo>
                <a:cubicBezTo>
                  <a:pt x="448240" y="0"/>
                  <a:pt x="577522" y="129283"/>
                  <a:pt x="577522" y="288761"/>
                </a:cubicBezTo>
                <a:cubicBezTo>
                  <a:pt x="577522" y="448240"/>
                  <a:pt x="448240" y="577522"/>
                  <a:pt x="288761" y="577522"/>
                </a:cubicBezTo>
                <a:cubicBezTo>
                  <a:pt x="129283" y="577522"/>
                  <a:pt x="0" y="448240"/>
                  <a:pt x="0" y="288761"/>
                </a:cubicBezTo>
                <a:close/>
              </a:path>
            </a:pathLst>
          </a:custGeom>
          <a:solidFill>
            <a:srgbClr val="AD2A26"/>
          </a:solidFill>
          <a:ln w="60800" cap="flat">
            <a:noFill/>
            <a:bevel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5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22" name="Circle"/>
          <p:cNvSpPr/>
          <p:nvPr/>
        </p:nvSpPr>
        <p:spPr>
          <a:xfrm>
            <a:off x="4926689" y="5894883"/>
            <a:ext cx="121920" cy="121920"/>
          </a:xfrm>
          <a:custGeom>
            <a:avLst/>
            <a:gdLst/>
            <a:ahLst/>
            <a:cxnLst/>
            <a:rect l="0" t="0" r="0" b="0"/>
            <a:pathLst>
              <a:path w="121600" h="121600">
                <a:moveTo>
                  <a:pt x="0" y="60800"/>
                </a:moveTo>
                <a:cubicBezTo>
                  <a:pt x="0" y="27221"/>
                  <a:pt x="27221" y="0"/>
                  <a:pt x="60800" y="0"/>
                </a:cubicBezTo>
                <a:cubicBezTo>
                  <a:pt x="94379" y="0"/>
                  <a:pt x="121600" y="27221"/>
                  <a:pt x="121600" y="60800"/>
                </a:cubicBezTo>
                <a:cubicBezTo>
                  <a:pt x="121600" y="94379"/>
                  <a:pt x="94379" y="121600"/>
                  <a:pt x="60800" y="121600"/>
                </a:cubicBezTo>
                <a:cubicBezTo>
                  <a:pt x="27221" y="121600"/>
                  <a:pt x="0" y="94379"/>
                  <a:pt x="0" y="60800"/>
                </a:cubicBezTo>
                <a:close/>
              </a:path>
            </a:pathLst>
          </a:custGeom>
          <a:solidFill>
            <a:srgbClr val="AD2A26"/>
          </a:solidFill>
          <a:ln w="7600" cap="flat">
            <a:noFill/>
            <a:bevel/>
          </a:ln>
        </p:spPr>
      </p:sp>
      <p:sp>
        <p:nvSpPr>
          <p:cNvPr id="26" name="TextBox 53"/>
          <p:cNvSpPr txBox="1"/>
          <p:nvPr/>
        </p:nvSpPr>
        <p:spPr>
          <a:xfrm>
            <a:off x="5199805" y="4820036"/>
            <a:ext cx="6246801" cy="3802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原始数据特征很多，但是对模型训练相关是其中一个特征集合子集。</a:t>
            </a:r>
            <a:endParaRPr lang="zh-CN" altLang="en-US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27" name="TextBox 53"/>
          <p:cNvSpPr txBox="1"/>
          <p:nvPr/>
        </p:nvSpPr>
        <p:spPr>
          <a:xfrm>
            <a:off x="5207425" y="5743852"/>
            <a:ext cx="6246801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把</a:t>
            </a:r>
            <a:r>
              <a:rPr lang="zh-CN" altLang="en-US" sz="16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多个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的特征合并成一个特征。一般利用乘法或加法来完成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Arial" panose="020B0604020202020204" pitchFamily="34" charset="0"/>
            </a:endParaRPr>
          </a:p>
        </p:txBody>
      </p:sp>
      <p:sp>
        <p:nvSpPr>
          <p:cNvPr id="28" name="Round Rectangle"/>
          <p:cNvSpPr/>
          <p:nvPr/>
        </p:nvSpPr>
        <p:spPr>
          <a:xfrm>
            <a:off x="1636118" y="5681533"/>
            <a:ext cx="2412000" cy="577215"/>
          </a:xfrm>
          <a:custGeom>
            <a:avLst/>
            <a:gdLst/>
            <a:ahLst/>
            <a:cxnLst/>
            <a:rect l="l" t="t" r="r" b="b"/>
            <a:pathLst>
              <a:path w="2033023" h="577522">
                <a:moveTo>
                  <a:pt x="288761" y="577522"/>
                </a:moveTo>
                <a:lnTo>
                  <a:pt x="1744261" y="577522"/>
                </a:lnTo>
                <a:cubicBezTo>
                  <a:pt x="1903739" y="577522"/>
                  <a:pt x="2033023" y="448244"/>
                  <a:pt x="2033023" y="288761"/>
                </a:cubicBezTo>
                <a:cubicBezTo>
                  <a:pt x="2033023" y="129278"/>
                  <a:pt x="1903739" y="0"/>
                  <a:pt x="1744261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AD2A26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特征组合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  <a:p>
            <a:pPr algn="ctr"/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feature crosses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29" name="Round Rectangle"/>
          <p:cNvSpPr/>
          <p:nvPr/>
        </p:nvSpPr>
        <p:spPr>
          <a:xfrm>
            <a:off x="1636119" y="2735708"/>
            <a:ext cx="2412000" cy="577850"/>
          </a:xfrm>
          <a:custGeom>
            <a:avLst/>
            <a:gdLst/>
            <a:ahLst/>
            <a:cxnLst/>
            <a:rect l="l" t="t" r="r" b="b"/>
            <a:pathLst>
              <a:path w="2395930" h="577522">
                <a:moveTo>
                  <a:pt x="288761" y="577522"/>
                </a:moveTo>
                <a:lnTo>
                  <a:pt x="2107168" y="577522"/>
                </a:lnTo>
                <a:cubicBezTo>
                  <a:pt x="2266654" y="577522"/>
                  <a:pt x="2395930" y="448244"/>
                  <a:pt x="2395930" y="288761"/>
                </a:cubicBezTo>
                <a:cubicBezTo>
                  <a:pt x="2395930" y="129278"/>
                  <a:pt x="2266654" y="0"/>
                  <a:pt x="2107168" y="0"/>
                </a:cubicBezTo>
                <a:lnTo>
                  <a:pt x="288761" y="0"/>
                </a:lnTo>
                <a:cubicBezTo>
                  <a:pt x="129278" y="0"/>
                  <a:pt x="0" y="129278"/>
                  <a:pt x="0" y="288761"/>
                </a:cubicBezTo>
                <a:cubicBezTo>
                  <a:pt x="0" y="448244"/>
                  <a:pt x="129278" y="577522"/>
                  <a:pt x="288761" y="577522"/>
                </a:cubicBezTo>
                <a:close/>
              </a:path>
            </a:pathLst>
          </a:custGeom>
          <a:solidFill>
            <a:srgbClr val="48504F"/>
          </a:solid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特征预处理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  <a:p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  </a:t>
            </a: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ibaba PuHuiTi Bold" panose="00020600040101010101" charset="-122"/>
                <a:ea typeface="Alibaba PuHuiTi Bold" panose="00020600040101010101" charset="-122"/>
                <a:cs typeface="+mn-cs"/>
              </a:rPr>
              <a:t>feature preprocessing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Bold" panose="00020600040101010101" charset="-122"/>
              <a:ea typeface="Alibaba PuHuiTi Bold" panose="00020600040101010101" charset="-122"/>
              <a:cs typeface="+mn-cs"/>
            </a:endParaRPr>
          </a:p>
        </p:txBody>
      </p:sp>
      <p:sp>
        <p:nvSpPr>
          <p:cNvPr id="31" name="标题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特征工程概念入门 </a:t>
            </a:r>
            <a:r>
              <a:rPr kumimoji="1" lang="en-US" altLang="zh-CN" dirty="0">
                <a:solidFill>
                  <a:srgbClr val="595959"/>
                </a:solidFill>
              </a:rPr>
              <a:t>–</a:t>
            </a:r>
            <a:r>
              <a:rPr kumimoji="1" lang="zh-CN" altLang="en-US" dirty="0">
                <a:solidFill>
                  <a:srgbClr val="595959"/>
                </a:solidFill>
              </a:rPr>
              <a:t> 涉及内容   </a:t>
            </a:r>
            <a:endParaRPr lang="zh-CN" altLang="en-US" dirty="0"/>
          </a:p>
        </p:txBody>
      </p:sp>
      <p:sp>
        <p:nvSpPr>
          <p:cNvPr id="2" name="TextBox 53"/>
          <p:cNvSpPr txBox="1"/>
          <p:nvPr/>
        </p:nvSpPr>
        <p:spPr>
          <a:xfrm>
            <a:off x="5207425" y="1782327"/>
            <a:ext cx="6246801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从原始数据中提取与任务相关的特征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Arial" panose="020B0604020202020204" pitchFamily="34" charset="0"/>
            </a:endParaRPr>
          </a:p>
        </p:txBody>
      </p:sp>
      <p:sp>
        <p:nvSpPr>
          <p:cNvPr id="3" name="TextBox 53"/>
          <p:cNvSpPr txBox="1"/>
          <p:nvPr/>
        </p:nvSpPr>
        <p:spPr>
          <a:xfrm>
            <a:off x="5207425" y="2832914"/>
            <a:ext cx="6735531" cy="383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特征对模型产生影响</a:t>
            </a:r>
            <a:r>
              <a:rPr lang="zh-CN" altLang="en-US" sz="1400" dirty="0">
                <a:latin typeface="Open Sans" panose="020B0606030504020204" pitchFamily="34" charset="0"/>
              </a:rPr>
              <a:t>；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因</a:t>
            </a:r>
            <a:r>
              <a:rPr kumimoji="0" lang="zh-CN" altLang="en-US" sz="1400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Open Sans" panose="020B0606030504020204" pitchFamily="34" charset="0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量纲问题</a:t>
            </a:r>
            <a:r>
              <a:rPr kumimoji="0" lang="zh-CN" altLang="en-US" sz="1400" kern="1200" cap="none" spc="0" normalizeH="0" baseline="0" noProof="0" dirty="0">
                <a:ln>
                  <a:noFill/>
                </a:ln>
                <a:uLnTx/>
                <a:uFillTx/>
                <a:latin typeface="Open Sans" panose="020B0606030504020204" pitchFamily="34" charset="0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，有些特征对模型影响大、有些影响小</a:t>
            </a:r>
            <a:endParaRPr kumimoji="0" lang="en-US" altLang="zh-CN" sz="1400" kern="1200" cap="none" spc="0" normalizeH="0" baseline="0" noProof="0" dirty="0">
              <a:ln>
                <a:noFill/>
              </a:ln>
              <a:uLnTx/>
              <a:uFillTx/>
              <a:latin typeface="Open Sans" panose="020B0606030504020204" pitchFamily="34" charset="0"/>
              <a:ea typeface="Alibaba PuHuiTi R" pitchFamily="18" charset="-122"/>
              <a:cs typeface="Alibaba PuHuiTi R" pitchFamily="18" charset="-122"/>
              <a:sym typeface="Arial" panose="020B0604020202020204" pitchFamily="34" charset="0"/>
            </a:endParaRPr>
          </a:p>
        </p:txBody>
      </p:sp>
      <p:sp>
        <p:nvSpPr>
          <p:cNvPr id="4" name="TextBox 53"/>
          <p:cNvSpPr txBox="1"/>
          <p:nvPr/>
        </p:nvSpPr>
        <p:spPr>
          <a:xfrm>
            <a:off x="5207425" y="3782047"/>
            <a:ext cx="6445599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将原始数据的维度降低，叫做特征降维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Arial" panose="020B0604020202020204" pitchFamily="34" charset="0"/>
            </a:endParaRPr>
          </a:p>
        </p:txBody>
      </p:sp>
      <p:sp>
        <p:nvSpPr>
          <p:cNvPr id="30" name="Circle"/>
          <p:cNvSpPr/>
          <p:nvPr/>
        </p:nvSpPr>
        <p:spPr>
          <a:xfrm>
            <a:off x="4926689" y="3963191"/>
            <a:ext cx="121920" cy="121920"/>
          </a:xfrm>
          <a:custGeom>
            <a:avLst/>
            <a:gdLst/>
            <a:ahLst/>
            <a:cxnLst/>
            <a:rect l="0" t="0" r="0" b="0"/>
            <a:pathLst>
              <a:path w="121600" h="121600">
                <a:moveTo>
                  <a:pt x="0" y="60800"/>
                </a:moveTo>
                <a:cubicBezTo>
                  <a:pt x="0" y="27221"/>
                  <a:pt x="27221" y="0"/>
                  <a:pt x="60800" y="0"/>
                </a:cubicBezTo>
                <a:cubicBezTo>
                  <a:pt x="94379" y="0"/>
                  <a:pt x="121600" y="27221"/>
                  <a:pt x="121600" y="60800"/>
                </a:cubicBezTo>
                <a:cubicBezTo>
                  <a:pt x="121600" y="94379"/>
                  <a:pt x="94379" y="121600"/>
                  <a:pt x="60800" y="121600"/>
                </a:cubicBezTo>
                <a:cubicBezTo>
                  <a:pt x="27221" y="121600"/>
                  <a:pt x="0" y="94379"/>
                  <a:pt x="0" y="60800"/>
                </a:cubicBezTo>
                <a:close/>
              </a:path>
            </a:pathLst>
          </a:custGeom>
          <a:solidFill>
            <a:srgbClr val="AD2A26"/>
          </a:solidFill>
          <a:ln w="7600" cap="flat">
            <a:noFill/>
            <a:bevel/>
          </a:ln>
        </p:spPr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6595" y="1911444"/>
            <a:ext cx="127000" cy="127000"/>
          </a:xfrm>
          <a:prstGeom prst="rect">
            <a:avLst/>
          </a:prstGeom>
        </p:spPr>
      </p:pic>
      <p:sp>
        <p:nvSpPr>
          <p:cNvPr id="39" name="Circle"/>
          <p:cNvSpPr/>
          <p:nvPr/>
        </p:nvSpPr>
        <p:spPr>
          <a:xfrm>
            <a:off x="4889522" y="2947595"/>
            <a:ext cx="121920" cy="121285"/>
          </a:xfrm>
          <a:custGeom>
            <a:avLst/>
            <a:gdLst/>
            <a:ahLst/>
            <a:cxnLst/>
            <a:rect l="0" t="0" r="0" b="0"/>
            <a:pathLst>
              <a:path w="121600" h="121600">
                <a:moveTo>
                  <a:pt x="0" y="60800"/>
                </a:moveTo>
                <a:cubicBezTo>
                  <a:pt x="0" y="27221"/>
                  <a:pt x="27221" y="0"/>
                  <a:pt x="60800" y="0"/>
                </a:cubicBezTo>
                <a:cubicBezTo>
                  <a:pt x="94379" y="0"/>
                  <a:pt x="121600" y="27221"/>
                  <a:pt x="121600" y="60800"/>
                </a:cubicBezTo>
                <a:cubicBezTo>
                  <a:pt x="121600" y="94379"/>
                  <a:pt x="94379" y="121600"/>
                  <a:pt x="60800" y="121600"/>
                </a:cubicBezTo>
                <a:cubicBezTo>
                  <a:pt x="27221" y="121600"/>
                  <a:pt x="0" y="94379"/>
                  <a:pt x="0" y="60800"/>
                </a:cubicBezTo>
                <a:close/>
              </a:path>
            </a:pathLst>
          </a:custGeom>
          <a:solidFill>
            <a:srgbClr val="48504F"/>
          </a:solidFill>
          <a:ln w="7600" cap="flat">
            <a:noFill/>
            <a:bevel/>
          </a:ln>
        </p:spPr>
      </p:sp>
      <p:cxnSp>
        <p:nvCxnSpPr>
          <p:cNvPr id="40" name="直线连接符 39"/>
          <p:cNvCxnSpPr/>
          <p:nvPr/>
        </p:nvCxnSpPr>
        <p:spPr>
          <a:xfrm>
            <a:off x="3292834" y="3024633"/>
            <a:ext cx="1694815" cy="0"/>
          </a:xfrm>
          <a:prstGeom prst="line">
            <a:avLst/>
          </a:prstGeom>
          <a:solidFill>
            <a:srgbClr val="C00000"/>
          </a:solidFill>
          <a:ln w="12700" cap="flat">
            <a:solidFill>
              <a:srgbClr val="48504F"/>
            </a:solidFill>
            <a:bevel/>
          </a:ln>
        </p:spPr>
      </p:cxnSp>
      <p:cxnSp>
        <p:nvCxnSpPr>
          <p:cNvPr id="41" name="直线连接符 40"/>
          <p:cNvCxnSpPr/>
          <p:nvPr/>
        </p:nvCxnSpPr>
        <p:spPr>
          <a:xfrm>
            <a:off x="3353794" y="4024151"/>
            <a:ext cx="1694815" cy="0"/>
          </a:xfrm>
          <a:prstGeom prst="line">
            <a:avLst/>
          </a:prstGeom>
          <a:solidFill>
            <a:srgbClr val="C00000"/>
          </a:solidFill>
          <a:ln w="12700" cap="flat">
            <a:solidFill>
              <a:srgbClr val="AD2A26"/>
            </a:solidFill>
            <a:bevel/>
          </a:ln>
        </p:spPr>
      </p:cxnSp>
      <p:cxnSp>
        <p:nvCxnSpPr>
          <p:cNvPr id="42" name="直线连接符 41"/>
          <p:cNvCxnSpPr/>
          <p:nvPr/>
        </p:nvCxnSpPr>
        <p:spPr>
          <a:xfrm>
            <a:off x="3255667" y="1977917"/>
            <a:ext cx="1694815" cy="0"/>
          </a:xfrm>
          <a:prstGeom prst="line">
            <a:avLst/>
          </a:prstGeom>
          <a:solidFill>
            <a:srgbClr val="C00000"/>
          </a:solidFill>
          <a:ln w="12700" cap="flat">
            <a:solidFill>
              <a:srgbClr val="AD2A26"/>
            </a:solidFill>
            <a:bevel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" grpId="0"/>
      <p:bldP spid="3" grpId="0"/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331911" y="1462342"/>
            <a:ext cx="43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特征工程 </a:t>
            </a:r>
            <a:r>
              <a:rPr lang="en-GB" altLang="zh-CN" sz="1800" b="1" dirty="0">
                <a:solidFill>
                  <a:prstClr val="black">
                    <a:lumMod val="85000"/>
                    <a:lumOff val="15000"/>
                  </a:prstClr>
                </a:solidFill>
                <a:latin typeface="Helvetica Neue" panose="02000503000000020004" pitchFamily="2" charset="0"/>
              </a:rPr>
              <a:t>Feature Engineering 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86125" y="181128"/>
            <a:ext cx="7036395" cy="761341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marR="0" lvl="1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TextBox 6"/>
          <p:cNvSpPr txBox="1"/>
          <p:nvPr/>
        </p:nvSpPr>
        <p:spPr>
          <a:xfrm>
            <a:off x="4783873" y="1777332"/>
            <a:ext cx="6819325" cy="7861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Helvetica Neue" panose="02000503000000020004" pitchFamily="2" charset="0"/>
              </a:rPr>
              <a:t>特征</a:t>
            </a:r>
            <a:r>
              <a:rPr lang="en-US" altLang="zh-CN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Helvetica Neue" panose="02000503000000020004" pitchFamily="2" charset="0"/>
              </a:rPr>
              <a:t>Feature</a:t>
            </a:r>
            <a:r>
              <a:rPr kumimoji="1" lang="zh-CN" alt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1"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</a:t>
            </a:r>
            <a:r>
              <a:rPr kumimoji="1"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任务有用</a:t>
            </a:r>
            <a:r>
              <a:rPr kumimoji="1"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的属性信息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Helvetica Neue" panose="02000503000000020004" pitchFamily="2" charset="0"/>
              </a:rPr>
              <a:t>特征工程：利用专业背景知识和技巧</a:t>
            </a: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</a:rPr>
              <a:t>处理数据</a:t>
            </a:r>
            <a:r>
              <a:rPr lang="zh-CN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Helvetica Neue" panose="02000503000000020004" pitchFamily="2" charset="0"/>
              </a:rPr>
              <a:t>，让模型效果更好</a:t>
            </a:r>
            <a:r>
              <a:rPr kumimoji="1"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</a:t>
            </a:r>
            <a:endParaRPr kumimoji="1"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31911" y="2989889"/>
            <a:ext cx="670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特征工程</a:t>
            </a:r>
            <a:r>
              <a:rPr kumimoji="1"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的内容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4703665" y="3417502"/>
            <a:ext cx="7005155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特征提取 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feature extraction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：特征向量</a:t>
            </a:r>
            <a:endParaRPr lang="en-US" altLang="zh-CN" sz="16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4616631" y="3756777"/>
            <a:ext cx="7005155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特征预处理 </a:t>
            </a:r>
            <a:r>
              <a:rPr lang="en-GB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feature preprocessing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不同特征对模型影响一致性 </a:t>
            </a:r>
            <a:endParaRPr lang="en-US" altLang="zh-CN" sz="16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4616631" y="4216445"/>
            <a:ext cx="7005155" cy="7964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特征降维 </a:t>
            </a:r>
            <a:r>
              <a:rPr lang="en-GB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Feature decomposition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zh-CN" altLang="en-US" sz="16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保证数据的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主要信息要保留下来</a:t>
            </a:r>
            <a:endParaRPr lang="en-US" altLang="zh-CN" sz="16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 </a:t>
            </a:r>
            <a:endParaRPr lang="en-GB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4598042" y="4757099"/>
            <a:ext cx="7005155" cy="7914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特征选择 </a:t>
            </a:r>
            <a:r>
              <a:rPr lang="en-GB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feature selection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：</a:t>
            </a:r>
            <a:r>
              <a:rPr lang="zh-CN" altLang="en-US" sz="1600" dirty="0">
                <a:solidFill>
                  <a:srgbClr val="333333"/>
                </a:solidFill>
                <a:latin typeface="Open Sans" panose="020B0606030504020204" pitchFamily="34" charset="0"/>
              </a:rPr>
              <a:t>从特征中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选择出一些重要特征</a:t>
            </a:r>
            <a:r>
              <a:rPr lang="zh-CN" altLang="en-US" sz="1600" dirty="0">
                <a:solidFill>
                  <a:srgbClr val="333333"/>
                </a:solidFill>
                <a:latin typeface="Open Sans" panose="020B0606030504020204" pitchFamily="34" charset="0"/>
              </a:rPr>
              <a:t>训练模型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 </a:t>
            </a:r>
            <a:endParaRPr lang="en-GB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03666" y="5377150"/>
            <a:ext cx="7005155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特征组合 </a:t>
            </a:r>
            <a:r>
              <a:rPr lang="en-GB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feature crosses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zh-CN" altLang="en-US" sz="16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把多个特征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合并组合</a:t>
            </a:r>
            <a:r>
              <a:rPr lang="zh-CN" altLang="en-US" sz="16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 panose="020B0604020202020204" pitchFamily="34" charset="0"/>
              </a:rPr>
              <a:t>成一个特征</a:t>
            </a:r>
            <a:endParaRPr lang="en-GB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3" grpId="0"/>
      <p:bldP spid="4" grpId="0"/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321575" y="1175540"/>
            <a:ext cx="9214230" cy="517190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有关特征工程说法正确的？（多选）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77752" y="1825152"/>
            <a:ext cx="8163517" cy="2189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）在机器学习整个工程项目中，一般情况下特征工程往往是耗时、耗精力最多工作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特征工程就是处理数据，不重要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特征提取一般是做数据的标准化、归一化等工作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特征降维会修改原始数据，特征选择不会修改原始数据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特征工程的好坏会影响模型的上限，是一项专项的工作；开发者需要掌握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13150" y="4591928"/>
            <a:ext cx="6472304" cy="1165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解析：    特征工程是很重要的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描述错误；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   特征提取从无到有的做行列向量数据，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描述错误。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   特征预处理做数据标准化、归一化前置处理工作。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4" name="图片 13" descr="01 (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5900" y="5174812"/>
            <a:ext cx="1481455" cy="14814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18107" y="6138479"/>
            <a:ext cx="647230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(ADE)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"/>
            <a:ext cx="6255100" cy="637252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人工智能三大概念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人工智能（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AI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）、机器学习（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ML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）和深度学习（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DL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机器学习的应用领域和发展史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机器学习常用术语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样本、特征、标签、</a:t>
            </a:r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训练集和测试集</a:t>
            </a:r>
            <a:endParaRPr kumimoji="1"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机器学习算法分类</a:t>
            </a:r>
            <a:endParaRPr kumimoji="1"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有监督学习、无监督学习、半监督、强化学习</a:t>
            </a:r>
            <a:endParaRPr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机器学习建模流程</a:t>
            </a:r>
            <a:endParaRPr lang="en-US" altLang="zh-CN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特征工程概念入门</a:t>
            </a:r>
            <a:endParaRPr kumimoji="1"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特征工程、特征工程子领域</a:t>
            </a:r>
            <a:endParaRPr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模型拟合问题</a:t>
            </a:r>
            <a:endParaRPr kumimoji="1" lang="en-US" altLang="zh-CN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机器学习开发环境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06704" y="1323423"/>
            <a:ext cx="5889026" cy="3644503"/>
          </a:xfrm>
        </p:spPr>
        <p:txBody>
          <a:bodyPr anchor="t"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知道拟合是什么？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理解过拟合、欠拟合是什么？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知道过拟合、欠拟合出现的原因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理解泛化是什么？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拟合</a:t>
            </a:r>
            <a:endParaRPr lang="zh-CN" altLang="en-US" dirty="0"/>
          </a:p>
        </p:txBody>
      </p:sp>
      <p:sp>
        <p:nvSpPr>
          <p:cNvPr id="45" name="标题 2"/>
          <p:cNvSpPr txBox="1"/>
          <p:nvPr/>
        </p:nvSpPr>
        <p:spPr>
          <a:xfrm>
            <a:off x="1641656" y="2264440"/>
            <a:ext cx="1944000" cy="936000"/>
          </a:xfrm>
          <a:prstGeom prst="rect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拟合</a:t>
            </a:r>
            <a:r>
              <a:rPr kumimoji="1" lang="zh-CN" altLang="en-US" sz="1800" b="1" dirty="0">
                <a:solidFill>
                  <a:srgbClr val="595959"/>
                </a:solidFill>
              </a:rPr>
              <a:t> </a:t>
            </a:r>
            <a:r>
              <a:rPr kumimoji="1" lang="en-GB" altLang="zh-CN" sz="1800" b="1" dirty="0">
                <a:solidFill>
                  <a:srgbClr val="595959"/>
                </a:solidFill>
              </a:rPr>
              <a:t>fitting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</p:txBody>
      </p:sp>
      <p:sp>
        <p:nvSpPr>
          <p:cNvPr id="2" name="标题 2"/>
          <p:cNvSpPr txBox="1"/>
          <p:nvPr/>
        </p:nvSpPr>
        <p:spPr>
          <a:xfrm>
            <a:off x="1641655" y="3342387"/>
            <a:ext cx="1944000" cy="936000"/>
          </a:xfrm>
          <a:prstGeom prst="rect">
            <a:avLst/>
          </a:prstGeom>
          <a:ln w="25400">
            <a:solidFill>
              <a:schemeClr val="accent2">
                <a:lumMod val="75000"/>
              </a:schemeClr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欠拟合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>
              <a:lnSpc>
                <a:spcPct val="150000"/>
              </a:lnSpc>
            </a:pPr>
            <a:r>
              <a:rPr kumimoji="1" lang="en-GB" altLang="zh-CN" sz="1800" b="1" dirty="0">
                <a:solidFill>
                  <a:srgbClr val="595959"/>
                </a:solidFill>
              </a:rPr>
              <a:t>under-fitting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</p:txBody>
      </p:sp>
      <p:sp>
        <p:nvSpPr>
          <p:cNvPr id="50" name="标题 2"/>
          <p:cNvSpPr txBox="1"/>
          <p:nvPr/>
        </p:nvSpPr>
        <p:spPr>
          <a:xfrm>
            <a:off x="4319926" y="2404313"/>
            <a:ext cx="5451043" cy="830173"/>
          </a:xfrm>
          <a:prstGeom prst="rect">
            <a:avLst/>
          </a:prstGeom>
        </p:spPr>
        <p:txBody>
          <a:bodyPr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用在机器学习领域，用来表示</a:t>
            </a:r>
            <a:r>
              <a:rPr kumimoji="1" lang="zh-CN" altLang="en-US" sz="1600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</a:rPr>
              <a:t>模型对样本点的拟合情况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" name="标题 2"/>
          <p:cNvSpPr txBox="1"/>
          <p:nvPr/>
        </p:nvSpPr>
        <p:spPr>
          <a:xfrm>
            <a:off x="4319926" y="3682517"/>
            <a:ext cx="5451043" cy="1715337"/>
          </a:xfrm>
          <a:prstGeom prst="rect">
            <a:avLst/>
          </a:prstGeom>
        </p:spPr>
        <p:txBody>
          <a:bodyPr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模型在训练集上表现</a:t>
            </a:r>
            <a:r>
              <a:rPr lang="zh-CN" alt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很差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、在测试集表现也</a:t>
            </a:r>
            <a:r>
              <a:rPr lang="zh-CN" alt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很差</a:t>
            </a:r>
            <a:endParaRPr lang="en-US" altLang="zh-CN" sz="1600" b="0" i="0" dirty="0">
              <a:solidFill>
                <a:schemeClr val="accent2">
                  <a:lumMod val="75000"/>
                </a:schemeClr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accent2">
                  <a:lumMod val="75000"/>
                </a:schemeClr>
              </a:solidFill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模型在训练集上表现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</a:rPr>
              <a:t>很好</a:t>
            </a:r>
            <a:r>
              <a:rPr lang="zh-CN" alt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、在测试集表现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</a:rPr>
              <a:t>很差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endParaRPr lang="en-US" altLang="zh-CN" sz="16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endParaRPr lang="en-US" altLang="zh-CN" sz="16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endParaRPr lang="en-US" altLang="zh-CN" sz="16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endParaRPr lang="en-US" altLang="zh-CN" sz="16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1641655" y="4487242"/>
            <a:ext cx="1944000" cy="936000"/>
          </a:xfrm>
          <a:prstGeom prst="rect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>
                <a:solidFill>
                  <a:srgbClr val="595959"/>
                </a:solidFill>
              </a:rPr>
              <a:t>过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拟合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>
              <a:lnSpc>
                <a:spcPct val="150000"/>
              </a:lnSpc>
            </a:pPr>
            <a:r>
              <a:rPr kumimoji="1" lang="en-GB" altLang="zh-CN" sz="1800" b="1" dirty="0">
                <a:solidFill>
                  <a:srgbClr val="595959"/>
                </a:solidFill>
              </a:rPr>
              <a:t>over-fitting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拟合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680" y="1672131"/>
            <a:ext cx="5299627" cy="384644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0880" y="5779315"/>
            <a:ext cx="52996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机器学习到的</a:t>
            </a:r>
            <a:r>
              <a:rPr lang="zh-CN" alt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天鹅特征太少了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endParaRPr lang="en-US" altLang="zh-CN" sz="1600" b="0" i="0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sz="16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导致区分标准太粗糙，不能准确识别出天鹅</a:t>
            </a:r>
            <a:endParaRPr lang="zh-CN" altLang="en-US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995" y="1582251"/>
            <a:ext cx="6072125" cy="414775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122954" y="5750737"/>
            <a:ext cx="5663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机器已基本能区别天鹅和其他动物了</a:t>
            </a:r>
            <a:endParaRPr lang="en-US" altLang="zh-CN" sz="16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很不巧已有的天鹅图片</a:t>
            </a:r>
            <a:r>
              <a:rPr lang="zh-CN" alt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全是白天鹅的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。黑色的天鹅不能识别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模型表现效果 </a:t>
            </a:r>
            <a:r>
              <a:rPr kumimoji="1" lang="en-US" altLang="zh-CN" dirty="0">
                <a:solidFill>
                  <a:srgbClr val="595959"/>
                </a:solidFill>
              </a:rPr>
              <a:t>–</a:t>
            </a:r>
            <a:r>
              <a:rPr kumimoji="1" lang="zh-CN" altLang="en-US" dirty="0">
                <a:solidFill>
                  <a:srgbClr val="595959"/>
                </a:solidFill>
              </a:rPr>
              <a:t> 欠拟合欠拟合 </a:t>
            </a:r>
            <a:r>
              <a:rPr kumimoji="1" lang="en-US" altLang="zh-CN" dirty="0">
                <a:solidFill>
                  <a:srgbClr val="595959"/>
                </a:solidFill>
              </a:rPr>
              <a:t>–</a:t>
            </a:r>
            <a:r>
              <a:rPr kumimoji="1" lang="zh-CN" altLang="en-US" dirty="0">
                <a:solidFill>
                  <a:srgbClr val="595959"/>
                </a:solidFill>
              </a:rPr>
              <a:t> 从样本分布角度看  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770243" y="4007134"/>
            <a:ext cx="8321607" cy="781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欠拟合产生的原因：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模型过于简单</a:t>
            </a:r>
            <a:endParaRPr lang="en-US" altLang="zh-CN" sz="16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过拟合产的原因：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</a:rPr>
              <a:t>模型太过于复杂、数据不纯、训练数据太少</a:t>
            </a:r>
            <a:endParaRPr lang="en-US" altLang="zh-CN" sz="1600" dirty="0">
              <a:solidFill>
                <a:srgbClr val="333333"/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0351" y="1422790"/>
            <a:ext cx="9220311" cy="2591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70243" y="5287180"/>
            <a:ext cx="8321607" cy="1165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泛化 </a:t>
            </a:r>
            <a:r>
              <a:rPr lang="en-GB" altLang="zh-CN" sz="16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Generalization</a:t>
            </a:r>
            <a:r>
              <a:rPr lang="zh-CN" altLang="en-US" sz="16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：模型在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新数据集（非训练数据）上的表现好坏的能力</a:t>
            </a:r>
            <a:r>
              <a:rPr lang="zh-CN" altLang="en-US" sz="16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endParaRPr lang="en-US" altLang="zh-CN" sz="1600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奥卡姆剃刀原则：给定两个具有相同泛化误差的模型，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较简单的模型</a:t>
            </a:r>
            <a:r>
              <a:rPr lang="zh-CN" altLang="en-US" sz="16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比较复杂的模型更可取</a:t>
            </a:r>
            <a:endParaRPr lang="en-US" altLang="zh-CN" sz="1600" b="0" i="0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331911" y="923080"/>
            <a:ext cx="43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sz="1800" b="1" dirty="0">
                <a:solidFill>
                  <a:schemeClr val="bg2">
                    <a:lumMod val="10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过拟合欠拟合？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GB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86125" y="181128"/>
            <a:ext cx="7036395" cy="761341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marR="0" lvl="1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TextBox 6"/>
          <p:cNvSpPr txBox="1"/>
          <p:nvPr/>
        </p:nvSpPr>
        <p:spPr>
          <a:xfrm>
            <a:off x="4761571" y="1015681"/>
            <a:ext cx="7036395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 Neue" panose="02000503000000020004" pitchFamily="2" charset="0"/>
              </a:rPr>
              <a:t>拟合：用来表示</a:t>
            </a:r>
            <a:r>
              <a:rPr kumimoji="1" lang="zh-CN" altLang="en-US" sz="1400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</a:rPr>
              <a:t>模型对样本分布点的模拟情况</a:t>
            </a:r>
            <a:endParaRPr kumimoji="1" lang="en-US" altLang="zh-CN" sz="1400" dirty="0">
              <a:solidFill>
                <a:schemeClr val="accent2">
                  <a:lumMod val="75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 Neue" panose="02000503000000020004" pitchFamily="2" charset="0"/>
              </a:rPr>
              <a:t>模型在训练集上表现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</a:rPr>
              <a:t>很差</a:t>
            </a:r>
            <a:r>
              <a:rPr lang="zh-CN" altLang="en-US" sz="1400" dirty="0">
                <a:solidFill>
                  <a:srgbClr val="333333"/>
                </a:solidFill>
                <a:latin typeface="Helvetica Neue" panose="02000503000000020004" pitchFamily="2" charset="0"/>
              </a:rPr>
              <a:t>、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 Neue" panose="02000503000000020004" pitchFamily="2" charset="0"/>
              </a:rPr>
              <a:t>在测试集表现也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</a:rPr>
              <a:t>很差，是欠拟合</a:t>
            </a:r>
            <a:endParaRPr lang="en-US" altLang="zh-CN" sz="1400" dirty="0">
              <a:solidFill>
                <a:schemeClr val="accent2">
                  <a:lumMod val="75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 Neue" panose="02000503000000020004" pitchFamily="2" charset="0"/>
              </a:rPr>
              <a:t>模型在训练集上表现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</a:rPr>
              <a:t>很好</a:t>
            </a:r>
            <a:r>
              <a:rPr lang="zh-CN" altLang="en-US" sz="1400" dirty="0">
                <a:solidFill>
                  <a:srgbClr val="333333"/>
                </a:solidFill>
                <a:latin typeface="Helvetica Neue" panose="02000503000000020004" pitchFamily="2" charset="0"/>
              </a:rPr>
              <a:t>、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 Neue" panose="02000503000000020004" pitchFamily="2" charset="0"/>
              </a:rPr>
              <a:t>在测试集表现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</a:rPr>
              <a:t>很差，是过拟合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31911" y="2818612"/>
            <a:ext cx="670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过拟合欠拟合产生的原因 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4761571" y="4714144"/>
            <a:ext cx="7367208" cy="116576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泛化 </a:t>
            </a:r>
            <a:r>
              <a:rPr lang="en-GB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Generalization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：具体的、个别的扩大为一般的能力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奥卡姆剃刀原则：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给定两个具有相同泛化误差的模型，倾向选择较简单的模型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</a:t>
            </a:r>
            <a:endParaRPr kumimoji="0" lang="en-GB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83873" y="3239270"/>
            <a:ext cx="6709023" cy="781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欠拟合产生的原因：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模型过于简单</a:t>
            </a:r>
            <a:endParaRPr lang="en-US" altLang="zh-CN" sz="16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过拟合产生的原因：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</a:rPr>
              <a:t>模型太过于复杂、数据不纯、训练数据太少</a:t>
            </a:r>
            <a:endParaRPr lang="en-US" altLang="zh-CN" sz="1600" dirty="0">
              <a:solidFill>
                <a:srgbClr val="333333"/>
              </a:solidFill>
              <a:latin typeface="Helvetica Neue" panose="02000503000000020004" pitchFamily="2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31911" y="4331715"/>
            <a:ext cx="670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泛化概念 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深度学习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1504" y="1292883"/>
            <a:ext cx="9659658" cy="4995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</a:rPr>
              <a:t>深度学习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</a:rPr>
              <a:t>(</a:t>
            </a:r>
            <a:r>
              <a:rPr lang="en-GB" altLang="zh-CN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</a:rPr>
              <a:t>DL, Deep Learning)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altLang="zh-CN" dirty="0">
                <a:latin typeface="Roboto" panose="02000000000000000000" pitchFamily="2" charset="0"/>
              </a:rPr>
              <a:t>:</a:t>
            </a:r>
            <a:r>
              <a:rPr lang="zh-CN" altLang="en-US" dirty="0">
                <a:latin typeface="Roboto" panose="02000000000000000000" pitchFamily="2" charset="0"/>
              </a:rPr>
              <a:t> ，也叫深度神经网络，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</a:rPr>
              <a:t>大脑仿生</a:t>
            </a:r>
            <a:r>
              <a:rPr lang="zh-CN" altLang="en-US" dirty="0">
                <a:latin typeface="Roboto" panose="02000000000000000000" pitchFamily="2" charset="0"/>
              </a:rPr>
              <a:t>，设计一层一层的神经元模拟万事万物</a:t>
            </a:r>
            <a:endParaRPr lang="en-US" altLang="zh-CN" dirty="0">
              <a:latin typeface="Roboto" panose="02000000000000000000" pitchFamily="2" charset="0"/>
            </a:endParaRP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50" b="6587"/>
          <a:stretch>
            <a:fillRect/>
          </a:stretch>
        </p:blipFill>
        <p:spPr>
          <a:xfrm>
            <a:off x="1791775" y="1845314"/>
            <a:ext cx="2713114" cy="202460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293" y="1831289"/>
            <a:ext cx="3242075" cy="2024606"/>
          </a:xfrm>
          <a:prstGeom prst="rect">
            <a:avLst/>
          </a:prstGeom>
        </p:spPr>
      </p:pic>
      <p:pic>
        <p:nvPicPr>
          <p:cNvPr id="18" name="Picture 6" descr="http://www.dlworld.cn/upload/2018-01/18011610224019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99265"/>
            <a:ext cx="3173835" cy="183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033" y="4109511"/>
            <a:ext cx="4295434" cy="183487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321575" y="1175540"/>
            <a:ext cx="9214230" cy="517190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下列有关过拟合欠拟合说法正确的？（多选）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图片 13" descr="01 (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5900" y="5174812"/>
            <a:ext cx="1481455" cy="14814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96371" y="1928547"/>
            <a:ext cx="73073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kumimoji="1" lang="zh-CN" altLang="en-US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kumimoji="1"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欠拟合：模型学习到的特征过少，无法准确的预测未知样本</a:t>
            </a:r>
            <a:endParaRPr kumimoji="1"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kumimoji="1" lang="zh-CN" altLang="en-US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kumimoji="1"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过拟合：模型学习到的特征过多，导致模型只能在训练样本上得到较好的预测结果，</a:t>
            </a:r>
            <a:endParaRPr kumimoji="1"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        而在未知样本上的效果不好</a:t>
            </a:r>
            <a:endParaRPr kumimoji="1"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kumimoji="1" lang="zh-CN" altLang="en-US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kumimoji="1"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欠拟合可以通过增加特征来解决</a:t>
            </a:r>
            <a:endParaRPr kumimoji="1"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kumimoji="1" lang="zh-CN" altLang="en-US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kumimoji="1"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过拟合可以通过正则化、异常值检测、特征降维等方法来解决</a:t>
            </a:r>
            <a:endParaRPr kumimoji="1"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48235" y="4617275"/>
            <a:ext cx="1374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答案：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ABCD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48235" y="4289741"/>
            <a:ext cx="7072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解析：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欠拟合出现的原因 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过拟合出现的原因 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增加模型的复杂度 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减低模型复杂度。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"/>
            <a:ext cx="6255100" cy="637252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人工智能三大概念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人工智能（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AI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）、机器学习（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ML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）和深度学习（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DL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机器学习的应用领域和发展史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机器学习常用术语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样本、特征、标签、</a:t>
            </a:r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训练集和测试集</a:t>
            </a:r>
            <a:endParaRPr kumimoji="1"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机器学习算法分类</a:t>
            </a:r>
            <a:endParaRPr kumimoji="1"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有监督学习、无监督学习、半监督、强化学习</a:t>
            </a:r>
            <a:endParaRPr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机器学习建模流程</a:t>
            </a:r>
            <a:endParaRPr lang="en-US" altLang="zh-CN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特征工程概念入门</a:t>
            </a:r>
            <a:endParaRPr kumimoji="1"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特征工程、特征工程子领域</a:t>
            </a:r>
            <a:endParaRPr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模型拟合问题</a:t>
            </a:r>
            <a:endParaRPr kumimoji="1"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solidFill>
                  <a:srgbClr val="B6020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机器学习开发环境</a:t>
            </a:r>
            <a:endParaRPr kumimoji="1" lang="en-US" altLang="zh-CN" dirty="0">
              <a:solidFill>
                <a:srgbClr val="B6020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1600" b="0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基于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Python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 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scikit-learn 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库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721971" y="1900061"/>
            <a:ext cx="10748057" cy="4219575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简单高效的数据挖掘和数据分析工具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可供大家使用，可在各种环境中重复使用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建立在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NumPy</a:t>
            </a:r>
            <a:r>
              <a:rPr lang="zh-CN" altLang="en-GB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SciPy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和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matplotlib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上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开源，可商业使用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-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获取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BSD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许可证</a:t>
            </a:r>
            <a:endParaRPr lang="en-US" altLang="zh-CN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US" altLang="zh-CN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marL="0" indent="0" algn="l">
              <a:buNone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安装方法：</a:t>
            </a:r>
            <a:endParaRPr lang="en-US" altLang="zh-CN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 algn="l">
              <a:buNone/>
            </a:pP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pip install scikit-learn</a:t>
            </a:r>
            <a:endParaRPr lang="en-GB" altLang="zh-CN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 algn="l">
              <a:buNone/>
            </a:pPr>
            <a:endParaRPr lang="en-GB" altLang="zh-CN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marL="0" indent="0" algn="l">
              <a:buNone/>
            </a:pPr>
            <a:r>
              <a:rPr lang="zh-CN" altLang="en-GB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官网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：</a:t>
            </a:r>
            <a:endParaRPr lang="en-US" altLang="zh-CN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 algn="l">
              <a:buNone/>
            </a:pP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  <a:hlinkClick r:id="rId1"/>
              </a:rPr>
              <a:t>https://scikit-</a:t>
            </a:r>
            <a:r>
              <a:rPr lang="en-GB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  <a:hlinkClick r:id="rId1"/>
              </a:rPr>
              <a:t>learn.org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  <a:hlinkClick r:id="rId1"/>
              </a:rPr>
              <a:t>/stable/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基于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Python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 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scikit-learn 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库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5576" y="1519423"/>
            <a:ext cx="6300178" cy="5060098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基于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Python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 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scikit-learn 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库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4688" y="1730438"/>
            <a:ext cx="8040349" cy="4670362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9845675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三者之间的关系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22" name="三角形 21"/>
          <p:cNvSpPr/>
          <p:nvPr/>
        </p:nvSpPr>
        <p:spPr>
          <a:xfrm rot="2651319">
            <a:off x="851566" y="5577558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2"/>
          <p:cNvSpPr txBox="1"/>
          <p:nvPr/>
        </p:nvSpPr>
        <p:spPr>
          <a:xfrm>
            <a:off x="2496329" y="5523329"/>
            <a:ext cx="5829300" cy="1259969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机器学习是</a:t>
            </a:r>
            <a:r>
              <a:rPr lang="zh-CN" altLang="en-US" sz="1600" dirty="0"/>
              <a:t>实现人工智能的一种途径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深度学习是机器学习的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</a:rPr>
              <a:t>一种方法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标题 2"/>
          <p:cNvSpPr txBox="1"/>
          <p:nvPr/>
        </p:nvSpPr>
        <p:spPr>
          <a:xfrm>
            <a:off x="3771900" y="6153314"/>
            <a:ext cx="582930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9467" y="1504408"/>
            <a:ext cx="7048500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学习方式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1504" y="1292883"/>
            <a:ext cx="8715451" cy="4995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Roboto" panose="02000000000000000000" pitchFamily="2" charset="0"/>
              </a:rPr>
              <a:t>基于规则的学习 ： 程序员根据经验利用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</a:rPr>
              <a:t>手工的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</a:rPr>
              <a:t>if-else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</a:rPr>
              <a:t>方式进行预测</a:t>
            </a:r>
            <a:endParaRPr lang="en-US" altLang="zh-CN" dirty="0">
              <a:latin typeface="Roboto" panose="02000000000000000000" pitchFamily="2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8393" y="2386314"/>
            <a:ext cx="6049268" cy="31788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学习方式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1504" y="1357169"/>
            <a:ext cx="9756158" cy="435292"/>
          </a:xfrm>
        </p:spPr>
        <p:txBody>
          <a:bodyPr/>
          <a:lstStyle/>
          <a:p>
            <a:pPr algn="l">
              <a:lnSpc>
                <a:spcPct val="200000"/>
              </a:lnSpc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有很多问题无法明确的写下规则，此时我们无法使用规则学习的方式来解决这一类问题，比如：图像和语音识别和自然语言处理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761" y="2680657"/>
            <a:ext cx="6267245" cy="351861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3bd1a816-7d7d-4db1-9efc-e25909f2b4e4}"/>
  <p:tag name="TABLE_ENDDRAG_ORIGIN_RECT" val="867*267"/>
  <p:tag name="TABLE_ENDDRAG_RECT" val="63*186*867*267"/>
</p:tagLst>
</file>

<file path=ppt/tags/tag2.xml><?xml version="1.0" encoding="utf-8"?>
<p:tagLst xmlns:p="http://schemas.openxmlformats.org/presentationml/2006/main">
  <p:tag name="KSO_WM_UNIT_TABLE_BEAUTIFY" val="smartTable{3bd1a816-7d7d-4db1-9efc-e25909f2b4e4}"/>
  <p:tag name="TABLE_ENDDRAG_ORIGIN_RECT" val="867*267"/>
  <p:tag name="TABLE_ENDDRAG_RECT" val="63*186*867*267"/>
</p:tagLst>
</file>

<file path=ppt/tags/tag3.xml><?xml version="1.0" encoding="utf-8"?>
<p:tagLst xmlns:p="http://schemas.openxmlformats.org/presentationml/2006/main">
  <p:tag name="KSO_WM_UNIT_TABLE_BEAUTIFY" val="smartTable{3bd1a816-7d7d-4db1-9efc-e25909f2b4e4}"/>
  <p:tag name="TABLE_ENDDRAG_ORIGIN_RECT" val="867*267"/>
  <p:tag name="TABLE_ENDDRAG_RECT" val="63*186*867*267"/>
</p:tagLst>
</file>

<file path=ppt/tags/tag4.xml><?xml version="1.0" encoding="utf-8"?>
<p:tagLst xmlns:p="http://schemas.openxmlformats.org/presentationml/2006/main">
  <p:tag name="KSO_WM_UNIT_TABLE_BEAUTIFY" val="smartTable{3bd1a816-7d7d-4db1-9efc-e25909f2b4e4}"/>
  <p:tag name="TABLE_ENDDRAG_ORIGIN_RECT" val="867*267"/>
  <p:tag name="TABLE_ENDDRAG_RECT" val="63*186*867*267"/>
</p:tagLst>
</file>

<file path=ppt/tags/tag5.xml><?xml version="1.0" encoding="utf-8"?>
<p:tagLst xmlns:p="http://schemas.openxmlformats.org/presentationml/2006/main">
  <p:tag name="KSO_WM_UNIT_TABLE_BEAUTIFY" val="smartTable{3bd1a816-7d7d-4db1-9efc-e25909f2b4e4}"/>
  <p:tag name="TABLE_ENDDRAG_ORIGIN_RECT" val="867*267"/>
  <p:tag name="TABLE_ENDDRAG_RECT" val="63*186*867*267"/>
</p:tagLst>
</file>

<file path=ppt/tags/tag6.xml><?xml version="1.0" encoding="utf-8"?>
<p:tagLst xmlns:p="http://schemas.openxmlformats.org/presentationml/2006/main">
  <p:tag name="commondata" val="eyJoZGlkIjoiZDQyYmI2YWIwMGE0NjZkZjEwMWNhNGQwYzZmYTJjZTAifQ==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9553</Words>
  <Application>WPS 演示</Application>
  <PresentationFormat>宽屏</PresentationFormat>
  <Paragraphs>1409</Paragraphs>
  <Slides>65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65</vt:i4>
      </vt:variant>
    </vt:vector>
  </HeadingPairs>
  <TitlesOfParts>
    <vt:vector size="103" baseType="lpstr">
      <vt:lpstr>Arial</vt:lpstr>
      <vt:lpstr>宋体</vt:lpstr>
      <vt:lpstr>Wingdings</vt:lpstr>
      <vt:lpstr>Calibri</vt:lpstr>
      <vt:lpstr>黑体</vt:lpstr>
      <vt:lpstr>Alibaba PuHuiTi B</vt:lpstr>
      <vt:lpstr>Alibaba PuHuiTi R</vt:lpstr>
      <vt:lpstr>Segoe UI</vt:lpstr>
      <vt:lpstr>微软雅黑</vt:lpstr>
      <vt:lpstr>Verdana</vt:lpstr>
      <vt:lpstr>阿里巴巴普惠体</vt:lpstr>
      <vt:lpstr>Alibaba PuHuiTi Medium</vt:lpstr>
      <vt:lpstr>华文楷体</vt:lpstr>
      <vt:lpstr>Alibaba PuHuiTi</vt:lpstr>
      <vt:lpstr>Alibaba PuHuiTi M</vt:lpstr>
      <vt:lpstr>Segoe UI Light</vt:lpstr>
      <vt:lpstr>微软雅黑 Light</vt:lpstr>
      <vt:lpstr>Alibaba PuHuiTi Bold</vt:lpstr>
      <vt:lpstr>Roboto</vt:lpstr>
      <vt:lpstr>Open Sans</vt:lpstr>
      <vt:lpstr>Segoe Print</vt:lpstr>
      <vt:lpstr>Arial Unicode MS</vt:lpstr>
      <vt:lpstr>等线</vt:lpstr>
      <vt:lpstr>Calibri</vt:lpstr>
      <vt:lpstr>仿宋_GB2312</vt:lpstr>
      <vt:lpstr>Helvetica Neue</vt:lpstr>
      <vt:lpstr>-apple-system</vt:lpstr>
      <vt:lpstr>Gill Sans</vt:lpstr>
      <vt:lpstr>Arial</vt:lpstr>
      <vt:lpstr>仿宋</vt:lpstr>
      <vt:lpstr>Gill Sans MT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机器学习概述</vt:lpstr>
      <vt:lpstr>PowerPoint 演示文稿</vt:lpstr>
      <vt:lpstr>PowerPoint 演示文稿</vt:lpstr>
      <vt:lpstr>人工智能的概念</vt:lpstr>
      <vt:lpstr>机器学习</vt:lpstr>
      <vt:lpstr>深度学习</vt:lpstr>
      <vt:lpstr>三者之间的关系</vt:lpstr>
      <vt:lpstr>学习方式</vt:lpstr>
      <vt:lpstr>学习方式</vt:lpstr>
      <vt:lpstr>学习方式</vt:lpstr>
      <vt:lpstr>学习方式</vt:lpstr>
      <vt:lpstr>PowerPoint 演示文稿</vt:lpstr>
      <vt:lpstr>PowerPoint 演示文稿</vt:lpstr>
      <vt:lpstr>PowerPoint 演示文稿</vt:lpstr>
      <vt:lpstr>PowerPoint 演示文稿</vt:lpstr>
      <vt:lpstr>机器学习的应用领域</vt:lpstr>
      <vt:lpstr>机器学习发展史</vt:lpstr>
      <vt:lpstr>AI发展三要素</vt:lpstr>
      <vt:lpstr>PowerPoint 演示文稿</vt:lpstr>
      <vt:lpstr>PowerPoint 演示文稿</vt:lpstr>
      <vt:lpstr>PowerPoint 演示文稿</vt:lpstr>
      <vt:lpstr>样本、特征、标签</vt:lpstr>
      <vt:lpstr>数据集划分</vt:lpstr>
      <vt:lpstr>数据集划分</vt:lpstr>
      <vt:lpstr>PowerPoint 演示文稿</vt:lpstr>
      <vt:lpstr>PowerPoint 演示文稿</vt:lpstr>
      <vt:lpstr>PowerPoint 演示文稿</vt:lpstr>
      <vt:lpstr>PowerPoint 演示文稿</vt:lpstr>
      <vt:lpstr>有监督学习 &amp; 无监督学习 </vt:lpstr>
      <vt:lpstr>有监督分类问题 &amp; 回归问题  </vt:lpstr>
      <vt:lpstr>无监督再举例  </vt:lpstr>
      <vt:lpstr>半监督学习</vt:lpstr>
      <vt:lpstr>机器学习算法分类 – 强化学习</vt:lpstr>
      <vt:lpstr>机器学习算法分类 – 总结</vt:lpstr>
      <vt:lpstr>PowerPoint 演示文稿</vt:lpstr>
      <vt:lpstr>PowerPoint 演示文稿</vt:lpstr>
      <vt:lpstr>PowerPoint 演示文稿</vt:lpstr>
      <vt:lpstr>PowerPoint 演示文稿</vt:lpstr>
      <vt:lpstr>机器学习建模流程  </vt:lpstr>
      <vt:lpstr>有监督学习模型训练和模型预测  </vt:lpstr>
      <vt:lpstr>PowerPoint 演示文稿</vt:lpstr>
      <vt:lpstr>PowerPoint 演示文稿</vt:lpstr>
      <vt:lpstr>PowerPoint 演示文稿</vt:lpstr>
      <vt:lpstr>PowerPoint 演示文稿</vt:lpstr>
      <vt:lpstr>特征工程概念入门  </vt:lpstr>
      <vt:lpstr>特征工程概念入门 – 涉及内容   </vt:lpstr>
      <vt:lpstr>特征工程概念入门 – 涉及内容   </vt:lpstr>
      <vt:lpstr>特征工程概念入门 – 涉及内容   </vt:lpstr>
      <vt:lpstr>特征工程概念入门 – 涉及内容   </vt:lpstr>
      <vt:lpstr>特征工程概念入门 – 涉及内容   </vt:lpstr>
      <vt:lpstr>特征工程概念入门 – 涉及内容   </vt:lpstr>
      <vt:lpstr>PowerPoint 演示文稿</vt:lpstr>
      <vt:lpstr>PowerPoint 演示文稿</vt:lpstr>
      <vt:lpstr>PowerPoint 演示文稿</vt:lpstr>
      <vt:lpstr>PowerPoint 演示文稿</vt:lpstr>
      <vt:lpstr>拟合</vt:lpstr>
      <vt:lpstr>拟合</vt:lpstr>
      <vt:lpstr>模型表现效果 – 欠拟合欠拟合 – 从样本分布角度看  </vt:lpstr>
      <vt:lpstr>PowerPoint 演示文稿</vt:lpstr>
      <vt:lpstr>PowerPoint 演示文稿</vt:lpstr>
      <vt:lpstr>PowerPoint 演示文稿</vt:lpstr>
      <vt:lpstr>基于Python的 scikit-learn 库</vt:lpstr>
      <vt:lpstr>基于Python的 scikit-learn 库</vt:lpstr>
      <vt:lpstr>基于Python的 scikit-learn 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老酒</cp:lastModifiedBy>
  <cp:revision>698</cp:revision>
  <dcterms:created xsi:type="dcterms:W3CDTF">2020-03-31T02:23:00Z</dcterms:created>
  <dcterms:modified xsi:type="dcterms:W3CDTF">2024-12-26T17:45:45Z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803F3B43F5C94787BEFFF37280AFAF43_12</vt:lpwstr>
  </property>
  <property fmtid="{D5CDD505-2E9C-101B-9397-08002B2CF9AE}" pid="3" name="KSOProductBuildVer">
    <vt:lpwstr>2052-12.1.0.19302</vt:lpwstr>
  </property>
</Properties>
</file>